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9" r:id="rId3"/>
    <p:sldId id="311" r:id="rId4"/>
    <p:sldId id="258" r:id="rId5"/>
    <p:sldId id="308" r:id="rId6"/>
    <p:sldId id="260" r:id="rId7"/>
    <p:sldId id="306" r:id="rId8"/>
    <p:sldId id="262" r:id="rId9"/>
    <p:sldId id="305" r:id="rId10"/>
    <p:sldId id="264" r:id="rId11"/>
    <p:sldId id="313" r:id="rId12"/>
    <p:sldId id="265" r:id="rId13"/>
    <p:sldId id="301" r:id="rId14"/>
    <p:sldId id="314" r:id="rId15"/>
    <p:sldId id="267" r:id="rId16"/>
    <p:sldId id="302" r:id="rId17"/>
    <p:sldId id="310" r:id="rId18"/>
    <p:sldId id="315" r:id="rId19"/>
    <p:sldId id="316" r:id="rId20"/>
    <p:sldId id="259" r:id="rId21"/>
    <p:sldId id="312" r:id="rId22"/>
    <p:sldId id="292" r:id="rId23"/>
    <p:sldId id="317" r:id="rId2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F4578D2E-3527-4137-9F32-271D64B66ED5}" type="datetimeFigureOut">
              <a:rPr lang="es-ES" smtClean="0"/>
              <a:pPr/>
              <a:t>22/08/2019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B73DCC-2FBD-4767-AF4D-E324DF61DEDA}" type="slidenum">
              <a:rPr lang="es-ES" smtClean="0"/>
              <a:pPr/>
              <a:t>‹Nº›</a:t>
            </a:fld>
            <a:endParaRPr lang="es-ES"/>
          </a:p>
        </p:txBody>
      </p:sp>
    </p:spTree>
  </p:cSld>
  <p:clrMapOvr>
    <a:masterClrMapping/>
  </p:clrMapOvr>
  <p:transition spd="slow">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F4578D2E-3527-4137-9F32-271D64B66ED5}" type="datetimeFigureOut">
              <a:rPr lang="es-ES" smtClean="0"/>
              <a:pPr/>
              <a:t>22/08/2019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B73DCC-2FBD-4767-AF4D-E324DF61DEDA}" type="slidenum">
              <a:rPr lang="es-ES" smtClean="0"/>
              <a:pPr/>
              <a:t>‹Nº›</a:t>
            </a:fld>
            <a:endParaRPr lang="es-ES"/>
          </a:p>
        </p:txBody>
      </p:sp>
    </p:spTree>
  </p:cSld>
  <p:clrMapOvr>
    <a:masterClrMapping/>
  </p:clrMapOvr>
  <p:transition spd="slow">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F4578D2E-3527-4137-9F32-271D64B66ED5}" type="datetimeFigureOut">
              <a:rPr lang="es-ES" smtClean="0"/>
              <a:pPr/>
              <a:t>22/08/2019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B73DCC-2FBD-4767-AF4D-E324DF61DEDA}" type="slidenum">
              <a:rPr lang="es-ES" smtClean="0"/>
              <a:pPr/>
              <a:t>‹Nº›</a:t>
            </a:fld>
            <a:endParaRPr lang="es-ES"/>
          </a:p>
        </p:txBody>
      </p:sp>
    </p:spTree>
  </p:cSld>
  <p:clrMapOvr>
    <a:masterClrMapping/>
  </p:clrMapOvr>
  <p:transition spd="slow">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F4578D2E-3527-4137-9F32-271D64B66ED5}" type="datetimeFigureOut">
              <a:rPr lang="es-ES" smtClean="0"/>
              <a:pPr/>
              <a:t>22/08/2019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B73DCC-2FBD-4767-AF4D-E324DF61DEDA}" type="slidenum">
              <a:rPr lang="es-ES" smtClean="0"/>
              <a:pPr/>
              <a:t>‹Nº›</a:t>
            </a:fld>
            <a:endParaRPr lang="es-ES"/>
          </a:p>
        </p:txBody>
      </p:sp>
    </p:spTree>
  </p:cSld>
  <p:clrMapOvr>
    <a:masterClrMapping/>
  </p:clrMapOvr>
  <p:transition spd="slow">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F4578D2E-3527-4137-9F32-271D64B66ED5}" type="datetimeFigureOut">
              <a:rPr lang="es-ES" smtClean="0"/>
              <a:pPr/>
              <a:t>22/08/2019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B73DCC-2FBD-4767-AF4D-E324DF61DEDA}" type="slidenum">
              <a:rPr lang="es-ES" smtClean="0"/>
              <a:pPr/>
              <a:t>‹Nº›</a:t>
            </a:fld>
            <a:endParaRPr lang="es-ES"/>
          </a:p>
        </p:txBody>
      </p:sp>
    </p:spTree>
  </p:cSld>
  <p:clrMapOvr>
    <a:masterClrMapping/>
  </p:clrMapOvr>
  <p:transition spd="slow">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F4578D2E-3527-4137-9F32-271D64B66ED5}" type="datetimeFigureOut">
              <a:rPr lang="es-ES" smtClean="0"/>
              <a:pPr/>
              <a:t>22/08/2019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0B73DCC-2FBD-4767-AF4D-E324DF61DEDA}" type="slidenum">
              <a:rPr lang="es-ES" smtClean="0"/>
              <a:pPr/>
              <a:t>‹Nº›</a:t>
            </a:fld>
            <a:endParaRPr lang="es-ES"/>
          </a:p>
        </p:txBody>
      </p:sp>
    </p:spTree>
  </p:cSld>
  <p:clrMapOvr>
    <a:masterClrMapping/>
  </p:clrMapOvr>
  <p:transition spd="slow">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F4578D2E-3527-4137-9F32-271D64B66ED5}" type="datetimeFigureOut">
              <a:rPr lang="es-ES" smtClean="0"/>
              <a:pPr/>
              <a:t>22/08/2019</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0B73DCC-2FBD-4767-AF4D-E324DF61DEDA}" type="slidenum">
              <a:rPr lang="es-ES" smtClean="0"/>
              <a:pPr/>
              <a:t>‹Nº›</a:t>
            </a:fld>
            <a:endParaRPr lang="es-ES"/>
          </a:p>
        </p:txBody>
      </p:sp>
    </p:spTree>
  </p:cSld>
  <p:clrMapOvr>
    <a:masterClrMapping/>
  </p:clrMapOvr>
  <p:transition spd="slow">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F4578D2E-3527-4137-9F32-271D64B66ED5}" type="datetimeFigureOut">
              <a:rPr lang="es-ES" smtClean="0"/>
              <a:pPr/>
              <a:t>22/08/2019</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0B73DCC-2FBD-4767-AF4D-E324DF61DEDA}" type="slidenum">
              <a:rPr lang="es-ES" smtClean="0"/>
              <a:pPr/>
              <a:t>‹Nº›</a:t>
            </a:fld>
            <a:endParaRPr lang="es-ES"/>
          </a:p>
        </p:txBody>
      </p:sp>
    </p:spTree>
  </p:cSld>
  <p:clrMapOvr>
    <a:masterClrMapping/>
  </p:clrMapOvr>
  <p:transition spd="slow">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4578D2E-3527-4137-9F32-271D64B66ED5}" type="datetimeFigureOut">
              <a:rPr lang="es-ES" smtClean="0"/>
              <a:pPr/>
              <a:t>22/08/2019</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0B73DCC-2FBD-4767-AF4D-E324DF61DEDA}" type="slidenum">
              <a:rPr lang="es-ES" smtClean="0"/>
              <a:pPr/>
              <a:t>‹Nº›</a:t>
            </a:fld>
            <a:endParaRPr lang="es-ES"/>
          </a:p>
        </p:txBody>
      </p:sp>
    </p:spTree>
  </p:cSld>
  <p:clrMapOvr>
    <a:masterClrMapping/>
  </p:clrMapOvr>
  <p:transition spd="slow">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4578D2E-3527-4137-9F32-271D64B66ED5}" type="datetimeFigureOut">
              <a:rPr lang="es-ES" smtClean="0"/>
              <a:pPr/>
              <a:t>22/08/2019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0B73DCC-2FBD-4767-AF4D-E324DF61DEDA}" type="slidenum">
              <a:rPr lang="es-ES" smtClean="0"/>
              <a:pPr/>
              <a:t>‹Nº›</a:t>
            </a:fld>
            <a:endParaRPr lang="es-ES"/>
          </a:p>
        </p:txBody>
      </p:sp>
    </p:spTree>
  </p:cSld>
  <p:clrMapOvr>
    <a:masterClrMapping/>
  </p:clrMapOvr>
  <p:transition spd="slow">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4578D2E-3527-4137-9F32-271D64B66ED5}" type="datetimeFigureOut">
              <a:rPr lang="es-ES" smtClean="0"/>
              <a:pPr/>
              <a:t>22/08/2019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0B73DCC-2FBD-4767-AF4D-E324DF61DEDA}" type="slidenum">
              <a:rPr lang="es-ES" smtClean="0"/>
              <a:pPr/>
              <a:t>‹Nº›</a:t>
            </a:fld>
            <a:endParaRPr lang="es-ES"/>
          </a:p>
        </p:txBody>
      </p:sp>
    </p:spTree>
  </p:cSld>
  <p:clrMapOvr>
    <a:masterClrMapping/>
  </p:clrMapOvr>
  <p:transition spd="slow">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578D2E-3527-4137-9F32-271D64B66ED5}" type="datetimeFigureOut">
              <a:rPr lang="es-ES" smtClean="0"/>
              <a:pPr/>
              <a:t>22/08/2019</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B73DCC-2FBD-4767-AF4D-E324DF61DEDA}"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mayaresorts.com/amayahills/" TargetMode="External"/><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hyperlink" Target="https://www.amayaresorts.com/amayahills/" TargetMode="External"/><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amayaresorts.com/amayalake/" TargetMode="External"/><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hyperlink" Target="https://www.amayaresorts.com/amayalake/"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cinnamonhotels.com/trincoblucinnamon" TargetMode="External"/><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hyperlink" Target="https://www.cinnamonhotels.com/trincoblucinnamon" TargetMode="External"/><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rajaratahotel.lk/" TargetMode="External"/><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galleforthotel.com/about/history-heritage/"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www.suriyaresort.com/"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www.jetwinghotels.com/jetwingyala/"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www.melheimresort.com/" TargetMode="External"/><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hyperlink" Target="http://www.jetwinghotels.com/jetwingstandrews/" TargetMode="External"/><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HP\Downloads\sigiriya-459197_640 (1).jpg"/>
          <p:cNvPicPr>
            <a:picLocks noChangeAspect="1" noChangeArrowheads="1"/>
          </p:cNvPicPr>
          <p:nvPr/>
        </p:nvPicPr>
        <p:blipFill>
          <a:blip r:embed="rId2"/>
          <a:srcRect/>
          <a:stretch>
            <a:fillRect/>
          </a:stretch>
        </p:blipFill>
        <p:spPr bwMode="auto">
          <a:xfrm>
            <a:off x="0" y="-1"/>
            <a:ext cx="9144000" cy="6086475"/>
          </a:xfrm>
          <a:prstGeom prst="rect">
            <a:avLst/>
          </a:prstGeom>
          <a:noFill/>
        </p:spPr>
      </p:pic>
      <p:sp>
        <p:nvSpPr>
          <p:cNvPr id="5" name="4 Rectángulo"/>
          <p:cNvSpPr/>
          <p:nvPr/>
        </p:nvSpPr>
        <p:spPr>
          <a:xfrm>
            <a:off x="0" y="5534561"/>
            <a:ext cx="9144000" cy="1323439"/>
          </a:xfrm>
          <a:prstGeom prst="rect">
            <a:avLst/>
          </a:prstGeom>
          <a:solidFill>
            <a:srgbClr val="00B0F0"/>
          </a:solidFill>
        </p:spPr>
        <p:txBody>
          <a:bodyPr wrap="square" lIns="91440" tIns="45720" rIns="91440" bIns="45720">
            <a:spAutoFit/>
          </a:bodyPr>
          <a:lstStyle/>
          <a:p>
            <a:pPr algn="ctr"/>
            <a:r>
              <a:rPr lang="es-ES" sz="4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SRI LANKA</a:t>
            </a:r>
          </a:p>
          <a:p>
            <a:pPr algn="ctr"/>
            <a:r>
              <a:rPr lang="es-ES" sz="4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BEA Y RICKY</a:t>
            </a:r>
          </a:p>
        </p:txBody>
      </p:sp>
    </p:spTree>
  </p:cSld>
  <p:clrMapOvr>
    <a:masterClrMapping/>
  </p:clrMapOvr>
  <p:transition spd="slow">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HP\Downloads\worlds-end-2345861_640 (1).jpg"/>
          <p:cNvPicPr>
            <a:picLocks noChangeAspect="1" noChangeArrowheads="1"/>
          </p:cNvPicPr>
          <p:nvPr/>
        </p:nvPicPr>
        <p:blipFill>
          <a:blip r:embed="rId2"/>
          <a:srcRect/>
          <a:stretch>
            <a:fillRect/>
          </a:stretch>
        </p:blipFill>
        <p:spPr bwMode="auto">
          <a:xfrm>
            <a:off x="0" y="0"/>
            <a:ext cx="9144000" cy="5254016"/>
          </a:xfrm>
          <a:prstGeom prst="rect">
            <a:avLst/>
          </a:prstGeom>
          <a:noFill/>
        </p:spPr>
      </p:pic>
      <p:sp>
        <p:nvSpPr>
          <p:cNvPr id="2" name="1 CuadroTexto"/>
          <p:cNvSpPr txBox="1"/>
          <p:nvPr/>
        </p:nvSpPr>
        <p:spPr>
          <a:xfrm>
            <a:off x="571472" y="0"/>
            <a:ext cx="8143932"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ES" sz="1600" b="1" dirty="0" err="1" smtClean="0">
                <a:latin typeface="Arial" pitchFamily="34" charset="0"/>
                <a:cs typeface="Arial" pitchFamily="34" charset="0"/>
              </a:rPr>
              <a:t>Dia</a:t>
            </a:r>
            <a:r>
              <a:rPr lang="es-ES" sz="1600" b="1" dirty="0" smtClean="0">
                <a:latin typeface="Arial" pitchFamily="34" charset="0"/>
                <a:cs typeface="Arial" pitchFamily="34" charset="0"/>
              </a:rPr>
              <a:t> 5: </a:t>
            </a:r>
            <a:r>
              <a:rPr lang="es-ES" sz="1600" b="1" dirty="0" smtClean="0">
                <a:latin typeface="Arial" pitchFamily="34" charset="0"/>
                <a:cs typeface="Arial" pitchFamily="34" charset="0"/>
              </a:rPr>
              <a:t>NUWARA ELIYA/ KANDY (3H)</a:t>
            </a:r>
            <a:endParaRPr lang="es-ES" sz="1600" b="1" dirty="0">
              <a:latin typeface="Arial" pitchFamily="34" charset="0"/>
              <a:cs typeface="Arial" pitchFamily="34" charset="0"/>
            </a:endParaRPr>
          </a:p>
        </p:txBody>
      </p:sp>
      <p:sp>
        <p:nvSpPr>
          <p:cNvPr id="4" name="3 CuadroTexto"/>
          <p:cNvSpPr txBox="1"/>
          <p:nvPr/>
        </p:nvSpPr>
        <p:spPr>
          <a:xfrm>
            <a:off x="0" y="4826675"/>
            <a:ext cx="9144000" cy="18158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it-IT" sz="1400" dirty="0" smtClean="0">
                <a:latin typeface="Arial" pitchFamily="34" charset="0"/>
                <a:cs typeface="Arial" pitchFamily="34" charset="0"/>
              </a:rPr>
              <a:t>Desayuno en el hotel.</a:t>
            </a:r>
            <a:r>
              <a:rPr lang="es-ES" sz="1400" b="1" dirty="0" smtClean="0">
                <a:latin typeface="Arial" pitchFamily="34" charset="0"/>
                <a:cs typeface="Arial" pitchFamily="34" charset="0"/>
              </a:rPr>
              <a:t> </a:t>
            </a:r>
            <a:r>
              <a:rPr lang="es-ES" sz="1400" b="1" i="1" dirty="0" err="1" smtClean="0">
                <a:latin typeface="Arial" pitchFamily="34" charset="0"/>
                <a:cs typeface="Arial" pitchFamily="34" charset="0"/>
              </a:rPr>
              <a:t>Trekking</a:t>
            </a:r>
            <a:r>
              <a:rPr lang="es-ES" sz="1400" b="1" i="1" dirty="0" smtClean="0">
                <a:latin typeface="Arial" pitchFamily="34" charset="0"/>
                <a:cs typeface="Arial" pitchFamily="34" charset="0"/>
              </a:rPr>
              <a:t> de medio día por </a:t>
            </a:r>
            <a:r>
              <a:rPr lang="es-ES" sz="1400" b="1" i="1" dirty="0" err="1" smtClean="0">
                <a:latin typeface="Arial" pitchFamily="34" charset="0"/>
                <a:cs typeface="Arial" pitchFamily="34" charset="0"/>
              </a:rPr>
              <a:t>Horton</a:t>
            </a:r>
            <a:r>
              <a:rPr lang="es-ES" sz="1400" b="1" i="1" dirty="0" smtClean="0">
                <a:latin typeface="Arial" pitchFamily="34" charset="0"/>
                <a:cs typeface="Arial" pitchFamily="34" charset="0"/>
              </a:rPr>
              <a:t> </a:t>
            </a:r>
            <a:r>
              <a:rPr lang="es-ES" sz="1400" b="1" i="1" dirty="0" err="1" smtClean="0">
                <a:latin typeface="Arial" pitchFamily="34" charset="0"/>
                <a:cs typeface="Arial" pitchFamily="34" charset="0"/>
              </a:rPr>
              <a:t>Plaines</a:t>
            </a:r>
            <a:r>
              <a:rPr lang="es-ES" sz="1400" b="1" i="1" dirty="0" smtClean="0">
                <a:latin typeface="Arial" pitchFamily="34" charset="0"/>
                <a:cs typeface="Arial" pitchFamily="34" charset="0"/>
              </a:rPr>
              <a:t>,</a:t>
            </a:r>
            <a:r>
              <a:rPr lang="es-ES" sz="1400" i="1" dirty="0" smtClean="0">
                <a:latin typeface="Arial" pitchFamily="34" charset="0"/>
                <a:cs typeface="Arial" pitchFamily="34" charset="0"/>
              </a:rPr>
              <a:t> un Parque Nacional (1988) y área protegida de praderas y bosque tropical caracterizado por frecuentes nieblas. A una altitud de 2100 – 2300 metros es muy rico en biodiversidad y muchas de las especies que allí habitan son endémicas de la región.</a:t>
            </a:r>
            <a:r>
              <a:rPr lang="es-ES" sz="1400" b="1" i="1" dirty="0" smtClean="0">
                <a:latin typeface="Arial" pitchFamily="34" charset="0"/>
                <a:cs typeface="Arial" pitchFamily="34" charset="0"/>
              </a:rPr>
              <a:t> </a:t>
            </a:r>
            <a:r>
              <a:rPr lang="it-IT" sz="1400" dirty="0" smtClean="0">
                <a:latin typeface="Arial" pitchFamily="34" charset="0"/>
                <a:cs typeface="Arial" pitchFamily="34" charset="0"/>
              </a:rPr>
              <a:t>Salida hacia </a:t>
            </a:r>
            <a:r>
              <a:rPr lang="it-IT" sz="1400" b="1" dirty="0" smtClean="0">
                <a:latin typeface="Arial" pitchFamily="34" charset="0"/>
                <a:cs typeface="Arial" pitchFamily="34" charset="0"/>
              </a:rPr>
              <a:t>Kandy.</a:t>
            </a:r>
            <a:r>
              <a:rPr lang="es-ES" sz="1400" b="1" dirty="0" smtClean="0">
                <a:latin typeface="Arial" pitchFamily="34" charset="0"/>
                <a:cs typeface="Arial" pitchFamily="34" charset="0"/>
              </a:rPr>
              <a:t> </a:t>
            </a:r>
            <a:r>
              <a:rPr lang="es-ES" sz="1400" dirty="0" smtClean="0">
                <a:latin typeface="Arial" pitchFamily="34" charset="0"/>
                <a:cs typeface="Arial" pitchFamily="34" charset="0"/>
              </a:rPr>
              <a:t>Visitaremos por el camino una </a:t>
            </a:r>
            <a:r>
              <a:rPr lang="es-ES" sz="1400" b="1" dirty="0" smtClean="0">
                <a:latin typeface="Arial" pitchFamily="34" charset="0"/>
                <a:cs typeface="Arial" pitchFamily="34" charset="0"/>
              </a:rPr>
              <a:t>fábrica y plantación de té. </a:t>
            </a:r>
            <a:r>
              <a:rPr lang="es-ES_tradnl" sz="1400" dirty="0" smtClean="0">
                <a:latin typeface="Arial" pitchFamily="34" charset="0"/>
                <a:cs typeface="Arial" pitchFamily="34" charset="0"/>
              </a:rPr>
              <a:t>Continuación hacia </a:t>
            </a:r>
            <a:r>
              <a:rPr lang="es-ES_tradnl" sz="1400" b="1" dirty="0" err="1" smtClean="0">
                <a:latin typeface="Arial" pitchFamily="34" charset="0"/>
                <a:cs typeface="Arial" pitchFamily="34" charset="0"/>
              </a:rPr>
              <a:t>Kandy</a:t>
            </a:r>
            <a:r>
              <a:rPr lang="es-ES_tradnl" sz="1400" b="1" dirty="0" smtClean="0">
                <a:latin typeface="Arial" pitchFamily="34" charset="0"/>
                <a:cs typeface="Arial" pitchFamily="34" charset="0"/>
              </a:rPr>
              <a:t>.</a:t>
            </a:r>
            <a:r>
              <a:rPr lang="es-ES_tradnl" sz="1400" dirty="0" smtClean="0">
                <a:latin typeface="Arial" pitchFamily="34" charset="0"/>
                <a:cs typeface="Arial" pitchFamily="34" charset="0"/>
              </a:rPr>
              <a:t> A la llegada, tour de orientación de la ciudad, última capital monárquica de Sri Lanka, que fue conquistada por británicos en 1815 </a:t>
            </a:r>
            <a:r>
              <a:rPr lang="es-ES_tradnl" sz="1400" dirty="0" err="1" smtClean="0">
                <a:latin typeface="Arial" pitchFamily="34" charset="0"/>
                <a:cs typeface="Arial" pitchFamily="34" charset="0"/>
              </a:rPr>
              <a:t>a.d.</a:t>
            </a:r>
            <a:r>
              <a:rPr lang="es-ES_tradnl" sz="1400" dirty="0" smtClean="0">
                <a:latin typeface="Arial" pitchFamily="34" charset="0"/>
                <a:cs typeface="Arial" pitchFamily="34" charset="0"/>
              </a:rPr>
              <a:t> Visitaremos la zona universitaria de </a:t>
            </a:r>
            <a:r>
              <a:rPr lang="es-ES_tradnl" sz="1400" dirty="0" err="1" smtClean="0">
                <a:latin typeface="Arial" pitchFamily="34" charset="0"/>
                <a:cs typeface="Arial" pitchFamily="34" charset="0"/>
              </a:rPr>
              <a:t>Peradeniya</a:t>
            </a:r>
            <a:r>
              <a:rPr lang="es-ES_tradnl" sz="1400" dirty="0" smtClean="0">
                <a:latin typeface="Arial" pitchFamily="34" charset="0"/>
                <a:cs typeface="Arial" pitchFamily="34" charset="0"/>
              </a:rPr>
              <a:t>, el templo donde se guarda la reliquia del diente de buda, la zona alta de la ciudad y observaremos una vista panorámica desde </a:t>
            </a:r>
            <a:r>
              <a:rPr lang="es-ES_tradnl" sz="1400" dirty="0" err="1" smtClean="0">
                <a:latin typeface="Arial" pitchFamily="34" charset="0"/>
                <a:cs typeface="Arial" pitchFamily="34" charset="0"/>
              </a:rPr>
              <a:t>Upper</a:t>
            </a:r>
            <a:r>
              <a:rPr lang="es-ES_tradnl" sz="1400" dirty="0" smtClean="0">
                <a:latin typeface="Arial" pitchFamily="34" charset="0"/>
                <a:cs typeface="Arial" pitchFamily="34" charset="0"/>
              </a:rPr>
              <a:t> Lake Drive. </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Llegada al hotel y </a:t>
            </a:r>
            <a:r>
              <a:rPr lang="es-ES_tradnl" sz="1400" dirty="0" err="1" smtClean="0">
                <a:latin typeface="Arial" pitchFamily="34" charset="0"/>
                <a:cs typeface="Arial" pitchFamily="34" charset="0"/>
              </a:rPr>
              <a:t>check</a:t>
            </a:r>
            <a:r>
              <a:rPr lang="es-ES_tradnl" sz="1400" dirty="0" smtClean="0">
                <a:latin typeface="Arial" pitchFamily="34" charset="0"/>
                <a:cs typeface="Arial" pitchFamily="34" charset="0"/>
              </a:rPr>
              <a:t>-in.</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Cena y alojamiento en el </a:t>
            </a:r>
            <a:r>
              <a:rPr lang="es-ES_tradnl" sz="1400" dirty="0" smtClean="0">
                <a:latin typeface="Arial" pitchFamily="34" charset="0"/>
                <a:cs typeface="Arial" pitchFamily="34" charset="0"/>
                <a:hlinkClick r:id="rId3"/>
              </a:rPr>
              <a:t>Amaya </a:t>
            </a:r>
            <a:r>
              <a:rPr lang="es-ES_tradnl" sz="1400" dirty="0" err="1" smtClean="0">
                <a:latin typeface="Arial" pitchFamily="34" charset="0"/>
                <a:cs typeface="Arial" pitchFamily="34" charset="0"/>
                <a:hlinkClick r:id="rId3"/>
              </a:rPr>
              <a:t>Hills</a:t>
            </a:r>
            <a:r>
              <a:rPr lang="es-ES_tradnl" sz="1400" dirty="0" smtClean="0">
                <a:latin typeface="Arial" pitchFamily="34" charset="0"/>
                <a:cs typeface="Arial" pitchFamily="34" charset="0"/>
                <a:hlinkClick r:id="rId3"/>
              </a:rPr>
              <a:t>. </a:t>
            </a:r>
            <a:r>
              <a:rPr lang="es-ES_tradnl" sz="1400" dirty="0" smtClean="0">
                <a:latin typeface="Arial" pitchFamily="34" charset="0"/>
                <a:cs typeface="Arial" pitchFamily="34" charset="0"/>
              </a:rPr>
              <a:t>(</a:t>
            </a:r>
            <a:r>
              <a:rPr lang="es-ES_tradnl" sz="1400" dirty="0" err="1" smtClean="0">
                <a:latin typeface="Arial" pitchFamily="34" charset="0"/>
                <a:cs typeface="Arial" pitchFamily="34" charset="0"/>
              </a:rPr>
              <a:t>Estandar</a:t>
            </a:r>
            <a:r>
              <a:rPr lang="es-ES_tradnl" sz="1400" dirty="0" smtClean="0">
                <a:latin typeface="Arial" pitchFamily="34" charset="0"/>
                <a:cs typeface="Arial" pitchFamily="34" charset="0"/>
              </a:rPr>
              <a:t> </a:t>
            </a:r>
            <a:r>
              <a:rPr lang="es-ES_tradnl" sz="1400" dirty="0" err="1" smtClean="0">
                <a:latin typeface="Arial" pitchFamily="34" charset="0"/>
                <a:cs typeface="Arial" pitchFamily="34" charset="0"/>
              </a:rPr>
              <a:t>Room</a:t>
            </a:r>
            <a:r>
              <a:rPr lang="es-ES_tradnl" sz="1400" dirty="0" smtClean="0">
                <a:latin typeface="Arial" pitchFamily="34" charset="0"/>
                <a:cs typeface="Arial" pitchFamily="34" charset="0"/>
              </a:rPr>
              <a:t>). (D.-.C)</a:t>
            </a:r>
            <a:endParaRPr lang="es-ES" sz="1400" dirty="0" smtClean="0">
              <a:latin typeface="Arial" pitchFamily="34" charset="0"/>
              <a:cs typeface="Arial" pitchFamily="34" charset="0"/>
            </a:endParaRPr>
          </a:p>
        </p:txBody>
      </p:sp>
    </p:spTree>
  </p:cSld>
  <p:clrMapOvr>
    <a:masterClrMapping/>
  </p:clrMapOvr>
  <p:transition spd="slow">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143108" y="0"/>
            <a:ext cx="5286412"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2800" b="1"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rPr>
              <a:t>AMAYA HILLS 5*</a:t>
            </a:r>
            <a:endParaRPr lang="es-ES" sz="2800" b="1"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endParaRPr>
          </a:p>
        </p:txBody>
      </p:sp>
      <p:pic>
        <p:nvPicPr>
          <p:cNvPr id="4098" name="Picture 2"/>
          <p:cNvPicPr>
            <a:picLocks noChangeAspect="1" noChangeArrowheads="1"/>
          </p:cNvPicPr>
          <p:nvPr/>
        </p:nvPicPr>
        <p:blipFill>
          <a:blip r:embed="rId2"/>
          <a:srcRect/>
          <a:stretch>
            <a:fillRect/>
          </a:stretch>
        </p:blipFill>
        <p:spPr bwMode="auto">
          <a:xfrm>
            <a:off x="0" y="571480"/>
            <a:ext cx="4929190" cy="3065922"/>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0" y="3661172"/>
            <a:ext cx="4929190" cy="3196828"/>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4929190" y="3643314"/>
            <a:ext cx="4214810" cy="3214686"/>
          </a:xfrm>
          <a:prstGeom prst="rect">
            <a:avLst/>
          </a:prstGeom>
          <a:noFill/>
          <a:ln w="9525">
            <a:noFill/>
            <a:miter lim="800000"/>
            <a:headEnd/>
            <a:tailEnd/>
          </a:ln>
          <a:effectLst/>
        </p:spPr>
      </p:pic>
      <p:pic>
        <p:nvPicPr>
          <p:cNvPr id="4101" name="Picture 5"/>
          <p:cNvPicPr>
            <a:picLocks noChangeAspect="1" noChangeArrowheads="1"/>
          </p:cNvPicPr>
          <p:nvPr/>
        </p:nvPicPr>
        <p:blipFill>
          <a:blip r:embed="rId5"/>
          <a:srcRect/>
          <a:stretch>
            <a:fillRect/>
          </a:stretch>
        </p:blipFill>
        <p:spPr bwMode="auto">
          <a:xfrm>
            <a:off x="4972094" y="571480"/>
            <a:ext cx="4171905" cy="3071834"/>
          </a:xfrm>
          <a:prstGeom prst="rect">
            <a:avLst/>
          </a:prstGeom>
          <a:noFill/>
          <a:ln w="9525">
            <a:noFill/>
            <a:miter lim="800000"/>
            <a:headEnd/>
            <a:tailEnd/>
          </a:ln>
          <a:effectLst/>
        </p:spPr>
      </p:pic>
    </p:spTree>
  </p:cSld>
  <p:clrMapOvr>
    <a:masterClrMapping/>
  </p:clrMapOvr>
  <p:transition spd="slow">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HP\Downloads\temple-204803_640 (1).jpg"/>
          <p:cNvPicPr>
            <a:picLocks noChangeAspect="1" noChangeArrowheads="1"/>
          </p:cNvPicPr>
          <p:nvPr/>
        </p:nvPicPr>
        <p:blipFill>
          <a:blip r:embed="rId2"/>
          <a:srcRect/>
          <a:stretch>
            <a:fillRect/>
          </a:stretch>
        </p:blipFill>
        <p:spPr bwMode="auto">
          <a:xfrm>
            <a:off x="0" y="-1"/>
            <a:ext cx="9144000" cy="4802621"/>
          </a:xfrm>
          <a:prstGeom prst="rect">
            <a:avLst/>
          </a:prstGeom>
          <a:noFill/>
        </p:spPr>
      </p:pic>
      <p:sp>
        <p:nvSpPr>
          <p:cNvPr id="2" name="1 CuadroTexto"/>
          <p:cNvSpPr txBox="1"/>
          <p:nvPr/>
        </p:nvSpPr>
        <p:spPr>
          <a:xfrm>
            <a:off x="642910" y="0"/>
            <a:ext cx="8143932"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ES" sz="1600" b="1" dirty="0" err="1" smtClean="0">
                <a:latin typeface="Arial" pitchFamily="34" charset="0"/>
                <a:cs typeface="Arial" pitchFamily="34" charset="0"/>
              </a:rPr>
              <a:t>Dia</a:t>
            </a:r>
            <a:r>
              <a:rPr lang="es-ES" sz="1600" b="1" dirty="0" smtClean="0">
                <a:latin typeface="Arial" pitchFamily="34" charset="0"/>
                <a:cs typeface="Arial" pitchFamily="34" charset="0"/>
              </a:rPr>
              <a:t> 6– </a:t>
            </a:r>
            <a:r>
              <a:rPr lang="es-ES" sz="1600" b="1" dirty="0" smtClean="0">
                <a:latin typeface="Arial" pitchFamily="34" charset="0"/>
                <a:cs typeface="Arial" pitchFamily="34" charset="0"/>
              </a:rPr>
              <a:t>KANDY/ PERADENIYA/ KANDY </a:t>
            </a:r>
            <a:endParaRPr lang="es-ES" sz="1600" b="1" dirty="0">
              <a:latin typeface="Arial" pitchFamily="34" charset="0"/>
              <a:cs typeface="Arial" pitchFamily="34" charset="0"/>
            </a:endParaRPr>
          </a:p>
        </p:txBody>
      </p:sp>
      <p:sp>
        <p:nvSpPr>
          <p:cNvPr id="3" name="2 CuadroTexto"/>
          <p:cNvSpPr txBox="1"/>
          <p:nvPr/>
        </p:nvSpPr>
        <p:spPr>
          <a:xfrm>
            <a:off x="0" y="4826675"/>
            <a:ext cx="9144000"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ES" sz="1400" dirty="0" smtClean="0">
                <a:latin typeface="Arial" pitchFamily="34" charset="0"/>
                <a:cs typeface="Arial" pitchFamily="34" charset="0"/>
              </a:rPr>
              <a:t>Desayuno en el hotel.</a:t>
            </a:r>
            <a:r>
              <a:rPr lang="es-ES" sz="1400" b="1" dirty="0" smtClean="0">
                <a:latin typeface="Arial" pitchFamily="34" charset="0"/>
                <a:cs typeface="Arial" pitchFamily="34" charset="0"/>
              </a:rPr>
              <a:t> </a:t>
            </a:r>
            <a:r>
              <a:rPr lang="es-ES" sz="1400" dirty="0" smtClean="0">
                <a:latin typeface="Arial" pitchFamily="34" charset="0"/>
                <a:cs typeface="Arial" pitchFamily="34" charset="0"/>
              </a:rPr>
              <a:t>Después, salida para visitar el </a:t>
            </a:r>
            <a:r>
              <a:rPr lang="es-ES" sz="1400" b="1" dirty="0" smtClean="0">
                <a:latin typeface="Arial" pitchFamily="34" charset="0"/>
                <a:cs typeface="Arial" pitchFamily="34" charset="0"/>
              </a:rPr>
              <a:t>Real Jardín Botánico de </a:t>
            </a:r>
            <a:r>
              <a:rPr lang="es-ES" sz="1400" b="1" dirty="0" err="1" smtClean="0">
                <a:latin typeface="Arial" pitchFamily="34" charset="0"/>
                <a:cs typeface="Arial" pitchFamily="34" charset="0"/>
              </a:rPr>
              <a:t>Peradeniya</a:t>
            </a:r>
            <a:r>
              <a:rPr lang="es-ES" sz="1400" dirty="0" smtClean="0">
                <a:latin typeface="Arial" pitchFamily="34" charset="0"/>
                <a:cs typeface="Arial" pitchFamily="34" charset="0"/>
              </a:rPr>
              <a:t>, famoso por su variedad de orquídeas (más de 300 variedades), especias, plantas medicinales y palmeras. Junto a él se encuentra el </a:t>
            </a:r>
            <a:r>
              <a:rPr lang="es-ES" sz="1400" dirty="0" err="1" smtClean="0">
                <a:latin typeface="Arial" pitchFamily="34" charset="0"/>
                <a:cs typeface="Arial" pitchFamily="34" charset="0"/>
              </a:rPr>
              <a:t>National</a:t>
            </a:r>
            <a:r>
              <a:rPr lang="es-ES" sz="1400" dirty="0" smtClean="0">
                <a:latin typeface="Arial" pitchFamily="34" charset="0"/>
                <a:cs typeface="Arial" pitchFamily="34" charset="0"/>
              </a:rPr>
              <a:t> </a:t>
            </a:r>
            <a:r>
              <a:rPr lang="es-ES" sz="1400" dirty="0" err="1" smtClean="0">
                <a:latin typeface="Arial" pitchFamily="34" charset="0"/>
                <a:cs typeface="Arial" pitchFamily="34" charset="0"/>
              </a:rPr>
              <a:t>Herbarium</a:t>
            </a:r>
            <a:r>
              <a:rPr lang="es-ES" sz="1400" dirty="0" smtClean="0">
                <a:latin typeface="Arial" pitchFamily="34" charset="0"/>
                <a:cs typeface="Arial" pitchFamily="34" charset="0"/>
              </a:rPr>
              <a:t>. En total 147 hectáreas de terreno. </a:t>
            </a:r>
            <a:r>
              <a:rPr lang="es-ES" sz="1400" b="1" i="1" dirty="0" smtClean="0">
                <a:latin typeface="Arial" pitchFamily="34" charset="0"/>
                <a:cs typeface="Arial" pitchFamily="34" charset="0"/>
              </a:rPr>
              <a:t>Visita de </a:t>
            </a:r>
            <a:r>
              <a:rPr lang="es-ES" sz="1400" b="1" i="1" dirty="0" err="1" smtClean="0">
                <a:latin typeface="Arial" pitchFamily="34" charset="0"/>
                <a:cs typeface="Arial" pitchFamily="34" charset="0"/>
              </a:rPr>
              <a:t>Udawatta</a:t>
            </a:r>
            <a:r>
              <a:rPr lang="es-ES" sz="1400" b="1" i="1" dirty="0" smtClean="0">
                <a:latin typeface="Arial" pitchFamily="34" charset="0"/>
                <a:cs typeface="Arial" pitchFamily="34" charset="0"/>
              </a:rPr>
              <a:t> </a:t>
            </a:r>
            <a:r>
              <a:rPr lang="es-ES" sz="1400" b="1" i="1" dirty="0" err="1" smtClean="0">
                <a:latin typeface="Arial" pitchFamily="34" charset="0"/>
                <a:cs typeface="Arial" pitchFamily="34" charset="0"/>
              </a:rPr>
              <a:t>Kele</a:t>
            </a:r>
            <a:r>
              <a:rPr lang="es-ES" sz="1400" b="1" i="1" dirty="0" smtClean="0">
                <a:latin typeface="Arial" pitchFamily="34" charset="0"/>
                <a:cs typeface="Arial" pitchFamily="34" charset="0"/>
              </a:rPr>
              <a:t>: </a:t>
            </a:r>
            <a:r>
              <a:rPr lang="es-ES" sz="1400" i="1" dirty="0" smtClean="0">
                <a:latin typeface="Arial" pitchFamily="34" charset="0"/>
                <a:cs typeface="Arial" pitchFamily="34" charset="0"/>
              </a:rPr>
              <a:t>Un hermoso bosque que se encuentra detrás del Templo del Diente y tiene una larga historia que se remonta a muchos siglos. Este fue un bosque prohibido por los reyes de antaño, y protegido por la ley. El bosque se compone de árboles gigantes, enredaderas, líquenes, musgos, helechos y una variedad de aves y otros animales silvestres que se pueden observar durante una caminata por la naturaleza a través de sus senderos. (</a:t>
            </a:r>
            <a:r>
              <a:rPr lang="es-ES" sz="1400" i="1" dirty="0" err="1" smtClean="0">
                <a:latin typeface="Arial" pitchFamily="34" charset="0"/>
                <a:cs typeface="Arial" pitchFamily="34" charset="0"/>
              </a:rPr>
              <a:t>Aprox</a:t>
            </a:r>
            <a:r>
              <a:rPr lang="es-ES" sz="1400" i="1" dirty="0" smtClean="0">
                <a:latin typeface="Arial" pitchFamily="34" charset="0"/>
                <a:cs typeface="Arial" pitchFamily="34" charset="0"/>
              </a:rPr>
              <a:t> 2h – 2h30min)</a:t>
            </a:r>
            <a:r>
              <a:rPr lang="es-ES" sz="1400" b="1" i="1" dirty="0" smtClean="0">
                <a:latin typeface="Arial" pitchFamily="34" charset="0"/>
                <a:cs typeface="Arial" pitchFamily="34" charset="0"/>
              </a:rPr>
              <a:t> </a:t>
            </a:r>
            <a:r>
              <a:rPr lang="es-ES" sz="1400" dirty="0" smtClean="0">
                <a:latin typeface="Arial" pitchFamily="34" charset="0"/>
                <a:cs typeface="Arial" pitchFamily="34" charset="0"/>
              </a:rPr>
              <a:t>A última hora de la tarde, asistiremos a un </a:t>
            </a:r>
            <a:r>
              <a:rPr lang="es-ES" sz="1400" b="1" dirty="0" smtClean="0">
                <a:latin typeface="Arial" pitchFamily="34" charset="0"/>
                <a:cs typeface="Arial" pitchFamily="34" charset="0"/>
              </a:rPr>
              <a:t>espectáculo de danzas tradicionales. </a:t>
            </a:r>
            <a:r>
              <a:rPr lang="es-ES" sz="1400" dirty="0" smtClean="0">
                <a:latin typeface="Arial" pitchFamily="34" charset="0"/>
                <a:cs typeface="Arial" pitchFamily="34" charset="0"/>
              </a:rPr>
              <a:t>Cena y alojamiento en el hotel </a:t>
            </a:r>
            <a:r>
              <a:rPr lang="es-ES_tradnl" sz="1400" dirty="0" smtClean="0">
                <a:latin typeface="Arial" pitchFamily="34" charset="0"/>
                <a:cs typeface="Arial" pitchFamily="34" charset="0"/>
                <a:hlinkClick r:id="rId3"/>
              </a:rPr>
              <a:t>Amaya </a:t>
            </a:r>
            <a:r>
              <a:rPr lang="es-ES_tradnl" sz="1400" dirty="0" err="1" smtClean="0">
                <a:latin typeface="Arial" pitchFamily="34" charset="0"/>
                <a:cs typeface="Arial" pitchFamily="34" charset="0"/>
                <a:hlinkClick r:id="rId3"/>
              </a:rPr>
              <a:t>Hills</a:t>
            </a:r>
            <a:r>
              <a:rPr lang="es-ES_tradnl" sz="1400" dirty="0" smtClean="0">
                <a:latin typeface="Arial" pitchFamily="34" charset="0"/>
                <a:cs typeface="Arial" pitchFamily="34" charset="0"/>
                <a:hlinkClick r:id="rId3"/>
              </a:rPr>
              <a:t>. </a:t>
            </a:r>
            <a:r>
              <a:rPr lang="es-ES_tradnl" sz="1400" dirty="0" smtClean="0">
                <a:latin typeface="Arial" pitchFamily="34" charset="0"/>
                <a:cs typeface="Arial" pitchFamily="34" charset="0"/>
              </a:rPr>
              <a:t>(</a:t>
            </a:r>
            <a:r>
              <a:rPr lang="es-ES_tradnl" sz="1400" dirty="0" err="1" smtClean="0">
                <a:latin typeface="Arial" pitchFamily="34" charset="0"/>
                <a:cs typeface="Arial" pitchFamily="34" charset="0"/>
              </a:rPr>
              <a:t>Estandar</a:t>
            </a:r>
            <a:r>
              <a:rPr lang="es-ES_tradnl" sz="1400" dirty="0" smtClean="0">
                <a:latin typeface="Arial" pitchFamily="34" charset="0"/>
                <a:cs typeface="Arial" pitchFamily="34" charset="0"/>
              </a:rPr>
              <a:t> </a:t>
            </a:r>
            <a:r>
              <a:rPr lang="es-ES_tradnl" sz="1400" dirty="0" err="1" smtClean="0">
                <a:latin typeface="Arial" pitchFamily="34" charset="0"/>
                <a:cs typeface="Arial" pitchFamily="34" charset="0"/>
              </a:rPr>
              <a:t>Room</a:t>
            </a:r>
            <a:r>
              <a:rPr lang="es-ES_tradnl" sz="1400" dirty="0" smtClean="0">
                <a:latin typeface="Arial" pitchFamily="34" charset="0"/>
                <a:cs typeface="Arial" pitchFamily="34" charset="0"/>
              </a:rPr>
              <a:t>). (D.-.C)</a:t>
            </a:r>
            <a:endParaRPr lang="es-ES" sz="1400" dirty="0" smtClean="0">
              <a:latin typeface="Arial" pitchFamily="34" charset="0"/>
              <a:cs typeface="Arial" pitchFamily="34" charset="0"/>
            </a:endParaRPr>
          </a:p>
        </p:txBody>
      </p:sp>
    </p:spTree>
  </p:cSld>
  <p:clrMapOvr>
    <a:masterClrMapping/>
  </p:clrMapOvr>
  <p:transition spd="slow">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descr="C:\Users\HP\Downloads\dambulla-2516142_640.jpg"/>
          <p:cNvPicPr>
            <a:picLocks noChangeAspect="1" noChangeArrowheads="1"/>
          </p:cNvPicPr>
          <p:nvPr/>
        </p:nvPicPr>
        <p:blipFill>
          <a:blip r:embed="rId2"/>
          <a:srcRect/>
          <a:stretch>
            <a:fillRect/>
          </a:stretch>
        </p:blipFill>
        <p:spPr bwMode="auto">
          <a:xfrm>
            <a:off x="0" y="-1"/>
            <a:ext cx="9144000" cy="4822041"/>
          </a:xfrm>
          <a:prstGeom prst="rect">
            <a:avLst/>
          </a:prstGeom>
          <a:noFill/>
        </p:spPr>
      </p:pic>
      <p:sp>
        <p:nvSpPr>
          <p:cNvPr id="2" name="1 CuadroTexto"/>
          <p:cNvSpPr txBox="1"/>
          <p:nvPr/>
        </p:nvSpPr>
        <p:spPr>
          <a:xfrm>
            <a:off x="1428728" y="0"/>
            <a:ext cx="6500858"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ES" sz="1600" b="1" dirty="0" err="1" smtClean="0">
                <a:latin typeface="Arial" pitchFamily="34" charset="0"/>
                <a:cs typeface="Arial" pitchFamily="34" charset="0"/>
              </a:rPr>
              <a:t>Dia</a:t>
            </a:r>
            <a:r>
              <a:rPr lang="es-ES" sz="1600" b="1" dirty="0" smtClean="0">
                <a:latin typeface="Arial" pitchFamily="34" charset="0"/>
                <a:cs typeface="Arial" pitchFamily="34" charset="0"/>
              </a:rPr>
              <a:t> 7: </a:t>
            </a:r>
            <a:r>
              <a:rPr lang="es-ES" sz="1600" b="1" dirty="0" smtClean="0">
                <a:latin typeface="Arial" pitchFamily="34" charset="0"/>
                <a:cs typeface="Arial" pitchFamily="34" charset="0"/>
              </a:rPr>
              <a:t>KANDY/ SIGIRIYA O HABARANA (2H45)</a:t>
            </a:r>
            <a:endParaRPr lang="es-ES" sz="1600" b="1" dirty="0">
              <a:latin typeface="Arial" pitchFamily="34" charset="0"/>
              <a:cs typeface="Arial" pitchFamily="34" charset="0"/>
            </a:endParaRPr>
          </a:p>
        </p:txBody>
      </p:sp>
      <p:sp>
        <p:nvSpPr>
          <p:cNvPr id="3" name="2 CuadroTexto"/>
          <p:cNvSpPr txBox="1"/>
          <p:nvPr/>
        </p:nvSpPr>
        <p:spPr>
          <a:xfrm>
            <a:off x="0" y="4826675"/>
            <a:ext cx="9144000"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ES" sz="1400" dirty="0" smtClean="0">
                <a:latin typeface="Arial" pitchFamily="34" charset="0"/>
                <a:cs typeface="Arial" pitchFamily="34" charset="0"/>
              </a:rPr>
              <a:t>Desayuno en el hotel.</a:t>
            </a:r>
            <a:r>
              <a:rPr lang="es-ES" sz="1400" b="1" dirty="0" smtClean="0">
                <a:latin typeface="Arial" pitchFamily="34" charset="0"/>
                <a:cs typeface="Arial" pitchFamily="34" charset="0"/>
              </a:rPr>
              <a:t> </a:t>
            </a:r>
            <a:r>
              <a:rPr lang="es-ES" sz="1400" dirty="0" smtClean="0">
                <a:latin typeface="Arial" pitchFamily="34" charset="0"/>
                <a:cs typeface="Arial" pitchFamily="34" charset="0"/>
              </a:rPr>
              <a:t>Salida hacia </a:t>
            </a:r>
            <a:r>
              <a:rPr lang="es-ES" sz="1400" b="1" dirty="0" err="1" smtClean="0">
                <a:latin typeface="Arial" pitchFamily="34" charset="0"/>
                <a:cs typeface="Arial" pitchFamily="34" charset="0"/>
              </a:rPr>
              <a:t>Sigiriya</a:t>
            </a:r>
            <a:r>
              <a:rPr lang="es-ES" sz="1400" b="1" dirty="0" smtClean="0">
                <a:latin typeface="Arial" pitchFamily="34" charset="0"/>
                <a:cs typeface="Arial" pitchFamily="34" charset="0"/>
              </a:rPr>
              <a:t> o </a:t>
            </a:r>
            <a:r>
              <a:rPr lang="es-ES" sz="1400" b="1" dirty="0" err="1" smtClean="0">
                <a:latin typeface="Arial" pitchFamily="34" charset="0"/>
                <a:cs typeface="Arial" pitchFamily="34" charset="0"/>
              </a:rPr>
              <a:t>Habarana</a:t>
            </a:r>
            <a:r>
              <a:rPr lang="es-ES" sz="1400" dirty="0" smtClean="0">
                <a:latin typeface="Arial" pitchFamily="34" charset="0"/>
                <a:cs typeface="Arial" pitchFamily="34" charset="0"/>
              </a:rPr>
              <a:t> visitando por el camino </a:t>
            </a:r>
            <a:r>
              <a:rPr lang="es-ES_tradnl" sz="1400" dirty="0" smtClean="0">
                <a:latin typeface="Arial" pitchFamily="34" charset="0"/>
                <a:cs typeface="Arial" pitchFamily="34" charset="0"/>
              </a:rPr>
              <a:t>las </a:t>
            </a:r>
            <a:r>
              <a:rPr lang="es-ES_tradnl" sz="1400" b="1" dirty="0" smtClean="0">
                <a:latin typeface="Arial" pitchFamily="34" charset="0"/>
                <a:cs typeface="Arial" pitchFamily="34" charset="0"/>
              </a:rPr>
              <a:t>capillas del monasterio de </a:t>
            </a:r>
            <a:r>
              <a:rPr lang="es-ES_tradnl" sz="1400" b="1" dirty="0" err="1" smtClean="0">
                <a:latin typeface="Arial" pitchFamily="34" charset="0"/>
                <a:cs typeface="Arial" pitchFamily="34" charset="0"/>
              </a:rPr>
              <a:t>Dambulla</a:t>
            </a:r>
            <a:r>
              <a:rPr lang="es-ES_tradnl" sz="1400" dirty="0" smtClean="0">
                <a:latin typeface="Arial" pitchFamily="34" charset="0"/>
                <a:cs typeface="Arial" pitchFamily="34" charset="0"/>
              </a:rPr>
              <a:t>, construido en una cueva en el siglo I. El complejo alberga cinco cuevas de unos 2000 metros cuadrados, que conservan pinturas e imágenes budistas. La figura más grande mide unos 14 metros. </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A continuación visitaremos un </a:t>
            </a:r>
            <a:r>
              <a:rPr lang="es-ES_tradnl" sz="1400" b="1" dirty="0" smtClean="0">
                <a:latin typeface="Arial" pitchFamily="34" charset="0"/>
                <a:cs typeface="Arial" pitchFamily="34" charset="0"/>
              </a:rPr>
              <a:t>jardín de especias en </a:t>
            </a:r>
            <a:r>
              <a:rPr lang="es-ES_tradnl" sz="1400" b="1" dirty="0" err="1" smtClean="0">
                <a:latin typeface="Arial" pitchFamily="34" charset="0"/>
                <a:cs typeface="Arial" pitchFamily="34" charset="0"/>
              </a:rPr>
              <a:t>Matale</a:t>
            </a:r>
            <a:r>
              <a:rPr lang="es-ES_tradnl" sz="1400" b="1" dirty="0" smtClean="0">
                <a:latin typeface="Arial" pitchFamily="34" charset="0"/>
                <a:cs typeface="Arial" pitchFamily="34" charset="0"/>
              </a:rPr>
              <a:t>.</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Sri Lanka ha sido famosa durante siglos por su comercio de especias y huertos de especias. Una visita a uno de estos jardines nos brinda una experiencia de primera mano sobre cómo se cultivan y preparan estos increíbles tesoros. Algunas de las hierbas y especias que se cultivan aquí incluyen: sándalo, margosa, cacao, </a:t>
            </a:r>
            <a:r>
              <a:rPr lang="es-ES_tradnl" sz="1400" dirty="0" err="1" smtClean="0">
                <a:latin typeface="Arial" pitchFamily="34" charset="0"/>
                <a:cs typeface="Arial" pitchFamily="34" charset="0"/>
              </a:rPr>
              <a:t>citronela</a:t>
            </a:r>
            <a:r>
              <a:rPr lang="es-ES_tradnl" sz="1400" dirty="0" smtClean="0">
                <a:latin typeface="Arial" pitchFamily="34" charset="0"/>
                <a:cs typeface="Arial" pitchFamily="34" charset="0"/>
              </a:rPr>
              <a:t>, almendra, jazmín, clavo, pimienta, jengibre, nuez moscada, canela y azafrán.</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Llegada al hotel y </a:t>
            </a:r>
            <a:r>
              <a:rPr lang="es-ES_tradnl" sz="1400" dirty="0" err="1" smtClean="0">
                <a:latin typeface="Arial" pitchFamily="34" charset="0"/>
                <a:cs typeface="Arial" pitchFamily="34" charset="0"/>
              </a:rPr>
              <a:t>check</a:t>
            </a:r>
            <a:r>
              <a:rPr lang="es-ES_tradnl" sz="1400" dirty="0" smtClean="0">
                <a:latin typeface="Arial" pitchFamily="34" charset="0"/>
                <a:cs typeface="Arial" pitchFamily="34" charset="0"/>
              </a:rPr>
              <a:t>-in.</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Cena y alojamiento en el </a:t>
            </a:r>
            <a:r>
              <a:rPr lang="es-ES_tradnl" sz="1400" dirty="0" smtClean="0">
                <a:latin typeface="Arial" pitchFamily="34" charset="0"/>
                <a:cs typeface="Arial" pitchFamily="34" charset="0"/>
                <a:hlinkClick r:id="rId3"/>
              </a:rPr>
              <a:t>Amaya Lake </a:t>
            </a:r>
            <a:r>
              <a:rPr lang="es-ES_tradnl" sz="1400" dirty="0" smtClean="0">
                <a:latin typeface="Arial" pitchFamily="34" charset="0"/>
                <a:cs typeface="Arial" pitchFamily="34" charset="0"/>
              </a:rPr>
              <a:t>(</a:t>
            </a:r>
            <a:r>
              <a:rPr lang="es-ES_tradnl" sz="1400" dirty="0" err="1" smtClean="0">
                <a:latin typeface="Arial" pitchFamily="34" charset="0"/>
                <a:cs typeface="Arial" pitchFamily="34" charset="0"/>
              </a:rPr>
              <a:t>Estandar</a:t>
            </a:r>
            <a:r>
              <a:rPr lang="es-ES_tradnl" sz="1400" dirty="0" smtClean="0">
                <a:latin typeface="Arial" pitchFamily="34" charset="0"/>
                <a:cs typeface="Arial" pitchFamily="34" charset="0"/>
              </a:rPr>
              <a:t> </a:t>
            </a:r>
            <a:r>
              <a:rPr lang="es-ES_tradnl" sz="1400" dirty="0" err="1" smtClean="0">
                <a:latin typeface="Arial" pitchFamily="34" charset="0"/>
                <a:cs typeface="Arial" pitchFamily="34" charset="0"/>
              </a:rPr>
              <a:t>Room</a:t>
            </a:r>
            <a:r>
              <a:rPr lang="es-ES_tradnl" sz="1400" dirty="0" smtClean="0">
                <a:latin typeface="Arial" pitchFamily="34" charset="0"/>
                <a:cs typeface="Arial" pitchFamily="34" charset="0"/>
              </a:rPr>
              <a:t>). (D.-.C)</a:t>
            </a:r>
            <a:endParaRPr lang="es-ES" sz="1400" dirty="0" smtClean="0">
              <a:latin typeface="Arial" pitchFamily="34" charset="0"/>
              <a:cs typeface="Arial" pitchFamily="34" charset="0"/>
            </a:endParaRPr>
          </a:p>
        </p:txBody>
      </p:sp>
    </p:spTree>
  </p:cSld>
  <p:clrMapOvr>
    <a:masterClrMapping/>
  </p:clrMapOvr>
  <p:transition spd="slow">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143108" y="0"/>
            <a:ext cx="5286412"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2800" b="1"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rPr>
              <a:t>AMAYA LAKE 5*</a:t>
            </a:r>
            <a:endParaRPr lang="es-ES" sz="2800" b="1"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endParaRPr>
          </a:p>
        </p:txBody>
      </p:sp>
      <p:pic>
        <p:nvPicPr>
          <p:cNvPr id="5122" name="Picture 2"/>
          <p:cNvPicPr>
            <a:picLocks noChangeAspect="1" noChangeArrowheads="1"/>
          </p:cNvPicPr>
          <p:nvPr/>
        </p:nvPicPr>
        <p:blipFill>
          <a:blip r:embed="rId2"/>
          <a:srcRect/>
          <a:stretch>
            <a:fillRect/>
          </a:stretch>
        </p:blipFill>
        <p:spPr bwMode="auto">
          <a:xfrm>
            <a:off x="0" y="571481"/>
            <a:ext cx="4929189" cy="3257688"/>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0" y="3600300"/>
            <a:ext cx="4929190" cy="32577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4909780" y="3571876"/>
            <a:ext cx="4234220" cy="3286124"/>
          </a:xfrm>
          <a:prstGeom prst="rect">
            <a:avLst/>
          </a:prstGeom>
          <a:noFill/>
          <a:ln w="9525">
            <a:noFill/>
            <a:miter lim="800000"/>
            <a:headEnd/>
            <a:tailEnd/>
          </a:ln>
          <a:effectLst/>
        </p:spPr>
      </p:pic>
      <p:pic>
        <p:nvPicPr>
          <p:cNvPr id="5125" name="Picture 5"/>
          <p:cNvPicPr>
            <a:picLocks noChangeAspect="1" noChangeArrowheads="1"/>
          </p:cNvPicPr>
          <p:nvPr/>
        </p:nvPicPr>
        <p:blipFill>
          <a:blip r:embed="rId5"/>
          <a:srcRect/>
          <a:stretch>
            <a:fillRect/>
          </a:stretch>
        </p:blipFill>
        <p:spPr bwMode="auto">
          <a:xfrm>
            <a:off x="4943222" y="571480"/>
            <a:ext cx="4200777" cy="3000396"/>
          </a:xfrm>
          <a:prstGeom prst="rect">
            <a:avLst/>
          </a:prstGeom>
          <a:noFill/>
          <a:ln w="9525">
            <a:noFill/>
            <a:miter lim="800000"/>
            <a:headEnd/>
            <a:tailEnd/>
          </a:ln>
          <a:effectLst/>
        </p:spPr>
      </p:pic>
    </p:spTree>
  </p:cSld>
  <p:clrMapOvr>
    <a:masterClrMapping/>
  </p:clrMapOvr>
  <p:transition spd="slow">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descr="C:\Users\HP\Downloads\sigiriya-459197_640 (2).jpg"/>
          <p:cNvPicPr>
            <a:picLocks noChangeAspect="1" noChangeArrowheads="1"/>
          </p:cNvPicPr>
          <p:nvPr/>
        </p:nvPicPr>
        <p:blipFill>
          <a:blip r:embed="rId2"/>
          <a:srcRect/>
          <a:stretch>
            <a:fillRect/>
          </a:stretch>
        </p:blipFill>
        <p:spPr bwMode="auto">
          <a:xfrm>
            <a:off x="0" y="428604"/>
            <a:ext cx="9144000" cy="3071834"/>
          </a:xfrm>
          <a:prstGeom prst="rect">
            <a:avLst/>
          </a:prstGeom>
          <a:noFill/>
        </p:spPr>
      </p:pic>
      <p:sp>
        <p:nvSpPr>
          <p:cNvPr id="2" name="1 CuadroTexto"/>
          <p:cNvSpPr txBox="1"/>
          <p:nvPr/>
        </p:nvSpPr>
        <p:spPr>
          <a:xfrm>
            <a:off x="0" y="0"/>
            <a:ext cx="9144000" cy="461665"/>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lnSpc>
                <a:spcPct val="150000"/>
              </a:lnSpc>
            </a:pPr>
            <a:r>
              <a:rPr lang="es-ES" sz="1600" b="1" dirty="0" err="1" smtClean="0">
                <a:latin typeface="Arial" pitchFamily="34" charset="0"/>
                <a:cs typeface="Arial" pitchFamily="34" charset="0"/>
              </a:rPr>
              <a:t>Dia</a:t>
            </a:r>
            <a:r>
              <a:rPr lang="es-ES" sz="1600" b="1" dirty="0" smtClean="0">
                <a:latin typeface="Arial" pitchFamily="34" charset="0"/>
                <a:cs typeface="Arial" pitchFamily="34" charset="0"/>
              </a:rPr>
              <a:t> 8: </a:t>
            </a:r>
            <a:r>
              <a:rPr lang="es-ES" sz="1600" b="1" dirty="0" smtClean="0">
                <a:latin typeface="Arial" pitchFamily="34" charset="0"/>
                <a:cs typeface="Arial" pitchFamily="34" charset="0"/>
              </a:rPr>
              <a:t>SIGIRIYA O HABARANA/ MINNERIYA/ SIGIRIYA O HABARANA</a:t>
            </a:r>
            <a:endParaRPr lang="es-ES" sz="1600" b="1" dirty="0">
              <a:latin typeface="Arial" pitchFamily="34" charset="0"/>
              <a:cs typeface="Arial" pitchFamily="34" charset="0"/>
            </a:endParaRPr>
          </a:p>
        </p:txBody>
      </p:sp>
      <p:sp>
        <p:nvSpPr>
          <p:cNvPr id="3" name="2 CuadroTexto"/>
          <p:cNvSpPr txBox="1"/>
          <p:nvPr/>
        </p:nvSpPr>
        <p:spPr>
          <a:xfrm>
            <a:off x="0" y="3534013"/>
            <a:ext cx="9144000" cy="332398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ES_tradnl" sz="1400" dirty="0" smtClean="0">
                <a:latin typeface="Arial" pitchFamily="34" charset="0"/>
                <a:cs typeface="Arial" pitchFamily="34" charset="0"/>
              </a:rPr>
              <a:t>Desayuno y salida hacia </a:t>
            </a:r>
            <a:r>
              <a:rPr lang="es-ES_tradnl" sz="1400" b="1" dirty="0" err="1" smtClean="0">
                <a:latin typeface="Arial" pitchFamily="34" charset="0"/>
                <a:cs typeface="Arial" pitchFamily="34" charset="0"/>
              </a:rPr>
              <a:t>Sigiriya</a:t>
            </a:r>
            <a:r>
              <a:rPr lang="es-ES_tradnl" sz="1400" b="1" dirty="0" smtClean="0">
                <a:latin typeface="Arial" pitchFamily="34" charset="0"/>
                <a:cs typeface="Arial" pitchFamily="34" charset="0"/>
              </a:rPr>
              <a:t> </a:t>
            </a:r>
            <a:r>
              <a:rPr lang="es-ES_tradnl" sz="1400" dirty="0" smtClean="0">
                <a:latin typeface="Arial" pitchFamily="34" charset="0"/>
                <a:cs typeface="Arial" pitchFamily="34" charset="0"/>
              </a:rPr>
              <a:t>para visitar la roca fortaleza construida por el rey </a:t>
            </a:r>
            <a:r>
              <a:rPr lang="es-ES_tradnl" sz="1400" dirty="0" err="1" smtClean="0">
                <a:latin typeface="Arial" pitchFamily="34" charset="0"/>
                <a:cs typeface="Arial" pitchFamily="34" charset="0"/>
              </a:rPr>
              <a:t>Kassapa</a:t>
            </a:r>
            <a:r>
              <a:rPr lang="es-ES_tradnl" sz="1400" dirty="0" smtClean="0">
                <a:latin typeface="Arial" pitchFamily="34" charset="0"/>
                <a:cs typeface="Arial" pitchFamily="34" charset="0"/>
              </a:rPr>
              <a:t> como palacio y refugio después de asesinar a su padre para hacerse con el trono que le correspondía legítimamente a su hermano.</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Aquí se encuentran los famosos frescos de las ninfas con el pecho descubierto, pintados sobre la roca. Para acceder hasta allí se sube por una escalera de caracol. Después de ver los frescos uno puede llegar hasta las garras del </a:t>
            </a:r>
            <a:r>
              <a:rPr lang="es-ES_tradnl" sz="1400" dirty="0" err="1" smtClean="0">
                <a:latin typeface="Arial" pitchFamily="34" charset="0"/>
                <a:cs typeface="Arial" pitchFamily="34" charset="0"/>
              </a:rPr>
              <a:t>leon</a:t>
            </a:r>
            <a:r>
              <a:rPr lang="es-ES_tradnl" sz="1400" dirty="0" smtClean="0">
                <a:latin typeface="Arial" pitchFamily="34" charset="0"/>
                <a:cs typeface="Arial" pitchFamily="34" charset="0"/>
              </a:rPr>
              <a:t> para subir a la cumbre de la roca y ver lo que queda del palacio de </a:t>
            </a:r>
            <a:r>
              <a:rPr lang="es-ES_tradnl" sz="1400" dirty="0" err="1" smtClean="0">
                <a:latin typeface="Arial" pitchFamily="34" charset="0"/>
                <a:cs typeface="Arial" pitchFamily="34" charset="0"/>
              </a:rPr>
              <a:t>kassapa</a:t>
            </a:r>
            <a:r>
              <a:rPr lang="es-ES_tradnl" sz="1400" dirty="0" smtClean="0">
                <a:latin typeface="Arial" pitchFamily="34" charset="0"/>
                <a:cs typeface="Arial" pitchFamily="34" charset="0"/>
              </a:rPr>
              <a:t> disfrutando de magnificas vistas panorámicas</a:t>
            </a:r>
            <a:r>
              <a:rPr lang="es-ES" sz="1400" dirty="0" smtClean="0">
                <a:latin typeface="Arial" pitchFamily="34" charset="0"/>
                <a:cs typeface="Arial" pitchFamily="34" charset="0"/>
              </a:rPr>
              <a:t>. </a:t>
            </a:r>
            <a:r>
              <a:rPr lang="es-ES_tradnl" sz="1400" b="1" i="1" dirty="0" smtClean="0">
                <a:latin typeface="Arial" pitchFamily="34" charset="0"/>
                <a:cs typeface="Arial" pitchFamily="34" charset="0"/>
              </a:rPr>
              <a:t>Safari en el Parque Nacional de </a:t>
            </a:r>
            <a:r>
              <a:rPr lang="es-ES_tradnl" sz="1400" b="1" i="1" dirty="0" err="1" smtClean="0">
                <a:latin typeface="Arial" pitchFamily="34" charset="0"/>
                <a:cs typeface="Arial" pitchFamily="34" charset="0"/>
              </a:rPr>
              <a:t>Mineriya</a:t>
            </a:r>
            <a:r>
              <a:rPr lang="es-ES_tradnl" sz="1400" b="1" i="1" dirty="0" smtClean="0">
                <a:latin typeface="Arial" pitchFamily="34" charset="0"/>
                <a:cs typeface="Arial" pitchFamily="34" charset="0"/>
              </a:rPr>
              <a:t> para observar el Encuentro de los elefantes. </a:t>
            </a:r>
            <a:r>
              <a:rPr lang="es-ES" sz="1400" b="1" i="1" dirty="0" smtClean="0">
                <a:latin typeface="Arial" pitchFamily="34" charset="0"/>
                <a:cs typeface="Arial" pitchFamily="34" charset="0"/>
              </a:rPr>
              <a:t> </a:t>
            </a:r>
            <a:r>
              <a:rPr lang="es-ES_tradnl" sz="1400" i="1" dirty="0" smtClean="0">
                <a:latin typeface="Arial" pitchFamily="34" charset="0"/>
                <a:cs typeface="Arial" pitchFamily="34" charset="0"/>
              </a:rPr>
              <a:t>El encuentro de los elefantes es uno de los mejores espectáculos de observación de vida silvestre del mundo que se da desde junio hasta octubre de cada año. Cada tarde, alrededor de 150 - 200 elefantes salen del bosque para pastar en los campos verdes al borde del agua en los parques nacionales de </a:t>
            </a:r>
            <a:r>
              <a:rPr lang="es-ES_tradnl" sz="1400" i="1" dirty="0" err="1" smtClean="0">
                <a:latin typeface="Arial" pitchFamily="34" charset="0"/>
                <a:cs typeface="Arial" pitchFamily="34" charset="0"/>
              </a:rPr>
              <a:t>Minneriya</a:t>
            </a:r>
            <a:r>
              <a:rPr lang="es-ES_tradnl" sz="1400" i="1" dirty="0" smtClean="0">
                <a:latin typeface="Arial" pitchFamily="34" charset="0"/>
                <a:cs typeface="Arial" pitchFamily="34" charset="0"/>
              </a:rPr>
              <a:t> y </a:t>
            </a:r>
            <a:r>
              <a:rPr lang="es-ES_tradnl" sz="1400" i="1" dirty="0" err="1" smtClean="0">
                <a:latin typeface="Arial" pitchFamily="34" charset="0"/>
                <a:cs typeface="Arial" pitchFamily="34" charset="0"/>
              </a:rPr>
              <a:t>Kaudulla</a:t>
            </a:r>
            <a:r>
              <a:rPr lang="es-ES_tradnl" sz="1400" i="1" dirty="0" smtClean="0">
                <a:latin typeface="Arial" pitchFamily="34" charset="0"/>
                <a:cs typeface="Arial" pitchFamily="34" charset="0"/>
              </a:rPr>
              <a:t>. Tienes excelentes oportunidades de observar la dinámica social del elefante asiático como grandes toros que compiten entre sí y buscan a las hembras dentro de la manada, mientras que los jóvenes despreocupados aprovechan para hacer travesuras para el disgusto de sus madres atentas dentro de la manada. Aves acuáticas como cigüeña pintada, cigüeña de cuello lanudo junto con aves rapaces como águilas marinas de vientre blanco y águilas pescadoras abundan alrededor de estos grandes lagos artificiales.</a:t>
            </a:r>
            <a:r>
              <a:rPr lang="es-ES" sz="1400" b="1" i="1" smtClean="0">
                <a:latin typeface="Arial" pitchFamily="34" charset="0"/>
                <a:cs typeface="Arial" pitchFamily="34" charset="0"/>
              </a:rPr>
              <a:t> </a:t>
            </a:r>
            <a:r>
              <a:rPr lang="es-ES_tradnl" sz="1400" i="1" smtClean="0">
                <a:latin typeface="Arial" pitchFamily="34" charset="0"/>
                <a:cs typeface="Arial" pitchFamily="34" charset="0"/>
              </a:rPr>
              <a:t>Cena </a:t>
            </a:r>
            <a:r>
              <a:rPr lang="es-ES_tradnl" sz="1400" i="1" dirty="0" smtClean="0">
                <a:latin typeface="Arial" pitchFamily="34" charset="0"/>
                <a:cs typeface="Arial" pitchFamily="34" charset="0"/>
              </a:rPr>
              <a:t>y Alojamiento en el </a:t>
            </a:r>
            <a:r>
              <a:rPr lang="es-ES_tradnl" sz="1400" dirty="0" smtClean="0">
                <a:latin typeface="Arial" pitchFamily="34" charset="0"/>
                <a:cs typeface="Arial" pitchFamily="34" charset="0"/>
                <a:hlinkClick r:id="rId3"/>
              </a:rPr>
              <a:t>Amaya Lake </a:t>
            </a:r>
            <a:r>
              <a:rPr lang="es-ES_tradnl" sz="1400" dirty="0" smtClean="0">
                <a:latin typeface="Arial" pitchFamily="34" charset="0"/>
                <a:cs typeface="Arial" pitchFamily="34" charset="0"/>
              </a:rPr>
              <a:t>(</a:t>
            </a:r>
            <a:r>
              <a:rPr lang="es-ES_tradnl" sz="1400" dirty="0" err="1" smtClean="0">
                <a:latin typeface="Arial" pitchFamily="34" charset="0"/>
                <a:cs typeface="Arial" pitchFamily="34" charset="0"/>
              </a:rPr>
              <a:t>Estandar</a:t>
            </a:r>
            <a:r>
              <a:rPr lang="es-ES_tradnl" sz="1400" dirty="0" smtClean="0">
                <a:latin typeface="Arial" pitchFamily="34" charset="0"/>
                <a:cs typeface="Arial" pitchFamily="34" charset="0"/>
              </a:rPr>
              <a:t> </a:t>
            </a:r>
            <a:r>
              <a:rPr lang="es-ES_tradnl" sz="1400" dirty="0" err="1" smtClean="0">
                <a:latin typeface="Arial" pitchFamily="34" charset="0"/>
                <a:cs typeface="Arial" pitchFamily="34" charset="0"/>
              </a:rPr>
              <a:t>Room</a:t>
            </a:r>
            <a:r>
              <a:rPr lang="es-ES_tradnl" sz="1400" dirty="0" smtClean="0">
                <a:latin typeface="Arial" pitchFamily="34" charset="0"/>
                <a:cs typeface="Arial" pitchFamily="34" charset="0"/>
              </a:rPr>
              <a:t>). (D.-.C)</a:t>
            </a:r>
            <a:endParaRPr lang="es-ES" sz="1400" dirty="0" smtClean="0">
              <a:latin typeface="Arial" pitchFamily="34" charset="0"/>
              <a:cs typeface="Arial" pitchFamily="34" charset="0"/>
            </a:endParaRPr>
          </a:p>
        </p:txBody>
      </p:sp>
      <p:sp>
        <p:nvSpPr>
          <p:cNvPr id="17410" name="AutoShape 2" descr="Resultado de imagen de miriss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7414" name="AutoShape 6" descr="Resultado de imagen de miriss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transition spd="slow">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Resultado de imagen de polonnaruwa"/>
          <p:cNvPicPr>
            <a:picLocks noChangeAspect="1" noChangeArrowheads="1"/>
          </p:cNvPicPr>
          <p:nvPr/>
        </p:nvPicPr>
        <p:blipFill>
          <a:blip r:embed="rId2"/>
          <a:srcRect/>
          <a:stretch>
            <a:fillRect/>
          </a:stretch>
        </p:blipFill>
        <p:spPr bwMode="auto">
          <a:xfrm>
            <a:off x="0" y="0"/>
            <a:ext cx="9144000" cy="4560842"/>
          </a:xfrm>
          <a:prstGeom prst="rect">
            <a:avLst/>
          </a:prstGeom>
          <a:noFill/>
        </p:spPr>
      </p:pic>
      <p:sp>
        <p:nvSpPr>
          <p:cNvPr id="2" name="1 CuadroTexto"/>
          <p:cNvSpPr txBox="1"/>
          <p:nvPr/>
        </p:nvSpPr>
        <p:spPr>
          <a:xfrm>
            <a:off x="0" y="0"/>
            <a:ext cx="9144000" cy="461665"/>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lnSpc>
                <a:spcPct val="150000"/>
              </a:lnSpc>
            </a:pPr>
            <a:r>
              <a:rPr lang="es-ES" sz="1600" b="1" dirty="0" err="1" smtClean="0">
                <a:latin typeface="Arial" pitchFamily="34" charset="0"/>
                <a:cs typeface="Arial" pitchFamily="34" charset="0"/>
              </a:rPr>
              <a:t>Dia</a:t>
            </a:r>
            <a:r>
              <a:rPr lang="es-ES" sz="1600" b="1" dirty="0" smtClean="0">
                <a:latin typeface="Arial" pitchFamily="34" charset="0"/>
                <a:cs typeface="Arial" pitchFamily="34" charset="0"/>
              </a:rPr>
              <a:t> 9: </a:t>
            </a:r>
            <a:r>
              <a:rPr lang="es-ES" sz="1600" b="1" dirty="0" smtClean="0">
                <a:latin typeface="Arial" pitchFamily="34" charset="0"/>
                <a:cs typeface="Arial" pitchFamily="34" charset="0"/>
              </a:rPr>
              <a:t>SIGIRIYA O HABARANA/ PIDURANGALA/ POLONNARUWA/ TRINCO</a:t>
            </a:r>
            <a:endParaRPr lang="es-ES" sz="1600" b="1" dirty="0">
              <a:latin typeface="Arial" pitchFamily="34" charset="0"/>
              <a:cs typeface="Arial" pitchFamily="34" charset="0"/>
            </a:endParaRPr>
          </a:p>
        </p:txBody>
      </p:sp>
      <p:sp>
        <p:nvSpPr>
          <p:cNvPr id="3" name="2 CuadroTexto"/>
          <p:cNvSpPr txBox="1"/>
          <p:nvPr/>
        </p:nvSpPr>
        <p:spPr>
          <a:xfrm>
            <a:off x="0" y="4395787"/>
            <a:ext cx="9144000" cy="246221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ES" sz="1400" dirty="0" smtClean="0">
                <a:latin typeface="Arial" pitchFamily="34" charset="0"/>
                <a:cs typeface="Arial" pitchFamily="34" charset="0"/>
              </a:rPr>
              <a:t>Desayuno en el hotel.</a:t>
            </a:r>
            <a:r>
              <a:rPr lang="es-ES" sz="1400" b="1" dirty="0" smtClean="0">
                <a:latin typeface="Arial" pitchFamily="34" charset="0"/>
                <a:cs typeface="Arial" pitchFamily="34" charset="0"/>
              </a:rPr>
              <a:t> </a:t>
            </a:r>
            <a:r>
              <a:rPr lang="es-ES" sz="1400" dirty="0" smtClean="0">
                <a:latin typeface="Arial" pitchFamily="34" charset="0"/>
                <a:cs typeface="Arial" pitchFamily="34" charset="0"/>
              </a:rPr>
              <a:t>Salida para visitar </a:t>
            </a:r>
            <a:r>
              <a:rPr lang="es-ES" sz="1400" b="1" dirty="0" err="1" smtClean="0">
                <a:latin typeface="Arial" pitchFamily="34" charset="0"/>
                <a:cs typeface="Arial" pitchFamily="34" charset="0"/>
              </a:rPr>
              <a:t>Pidurangala</a:t>
            </a:r>
            <a:r>
              <a:rPr lang="es-ES" sz="1400" b="1" dirty="0" smtClean="0">
                <a:latin typeface="Arial" pitchFamily="34" charset="0"/>
                <a:cs typeface="Arial" pitchFamily="34" charset="0"/>
              </a:rPr>
              <a:t>,</a:t>
            </a:r>
            <a:r>
              <a:rPr lang="es-ES" sz="1400" dirty="0" smtClean="0">
                <a:latin typeface="Arial" pitchFamily="34" charset="0"/>
                <a:cs typeface="Arial" pitchFamily="34" charset="0"/>
              </a:rPr>
              <a:t> una enorme formación rocosa ubicada junto a la emblemática fortaleza de </a:t>
            </a:r>
            <a:r>
              <a:rPr lang="es-ES" sz="1400" dirty="0" err="1" smtClean="0">
                <a:latin typeface="Arial" pitchFamily="34" charset="0"/>
                <a:cs typeface="Arial" pitchFamily="34" charset="0"/>
              </a:rPr>
              <a:t>Sigiriya</a:t>
            </a:r>
            <a:r>
              <a:rPr lang="es-ES" sz="1400" dirty="0" smtClean="0">
                <a:latin typeface="Arial" pitchFamily="34" charset="0"/>
                <a:cs typeface="Arial" pitchFamily="34" charset="0"/>
              </a:rPr>
              <a:t>. El área ha sido ocupada durante más de dos mil quinientos años por monjes budistas que residieron en las cuevas alrededor del sitio. La roca llegó a la prominencia cuando el rey </a:t>
            </a:r>
            <a:r>
              <a:rPr lang="es-ES" sz="1400" dirty="0" err="1" smtClean="0">
                <a:latin typeface="Arial" pitchFamily="34" charset="0"/>
                <a:cs typeface="Arial" pitchFamily="34" charset="0"/>
              </a:rPr>
              <a:t>Kassapa</a:t>
            </a:r>
            <a:r>
              <a:rPr lang="es-ES" sz="1400" dirty="0" smtClean="0">
                <a:latin typeface="Arial" pitchFamily="34" charset="0"/>
                <a:cs typeface="Arial" pitchFamily="34" charset="0"/>
              </a:rPr>
              <a:t> (477-495 AD), construyó </a:t>
            </a:r>
            <a:r>
              <a:rPr lang="es-ES" sz="1400" dirty="0" err="1" smtClean="0">
                <a:latin typeface="Arial" pitchFamily="34" charset="0"/>
                <a:cs typeface="Arial" pitchFamily="34" charset="0"/>
              </a:rPr>
              <a:t>Sigiriya</a:t>
            </a:r>
            <a:r>
              <a:rPr lang="es-ES" sz="1400" dirty="0" smtClean="0">
                <a:latin typeface="Arial" pitchFamily="34" charset="0"/>
                <a:cs typeface="Arial" pitchFamily="34" charset="0"/>
              </a:rPr>
              <a:t>, y movió a los monjes que viven alrededor de la Roca de </a:t>
            </a:r>
            <a:r>
              <a:rPr lang="es-ES" sz="1400" dirty="0" err="1" smtClean="0">
                <a:latin typeface="Arial" pitchFamily="34" charset="0"/>
                <a:cs typeface="Arial" pitchFamily="34" charset="0"/>
              </a:rPr>
              <a:t>Sigiriya</a:t>
            </a:r>
            <a:r>
              <a:rPr lang="es-ES" sz="1400" dirty="0" smtClean="0">
                <a:latin typeface="Arial" pitchFamily="34" charset="0"/>
                <a:cs typeface="Arial" pitchFamily="34" charset="0"/>
              </a:rPr>
              <a:t> a un templo y monasterio recientemente renovado y ampliado en </a:t>
            </a:r>
            <a:r>
              <a:rPr lang="es-ES" sz="1400" dirty="0" err="1" smtClean="0">
                <a:latin typeface="Arial" pitchFamily="34" charset="0"/>
                <a:cs typeface="Arial" pitchFamily="34" charset="0"/>
              </a:rPr>
              <a:t>Pidurangala</a:t>
            </a:r>
            <a:r>
              <a:rPr lang="es-ES" sz="1400" dirty="0" smtClean="0">
                <a:latin typeface="Arial" pitchFamily="34" charset="0"/>
                <a:cs typeface="Arial" pitchFamily="34" charset="0"/>
              </a:rPr>
              <a:t>. El ascenso a la roca es agradable, rodeado de un frondoso bosque y se puede escuchar el canto de las aves. La cima tiene una vista impresionante del paisaje circundante y la roca de </a:t>
            </a:r>
            <a:r>
              <a:rPr lang="es-ES" sz="1400" dirty="0" err="1" smtClean="0">
                <a:latin typeface="Arial" pitchFamily="34" charset="0"/>
                <a:cs typeface="Arial" pitchFamily="34" charset="0"/>
              </a:rPr>
              <a:t>Sigiriya</a:t>
            </a:r>
            <a:r>
              <a:rPr lang="es-ES" sz="1400" dirty="0" smtClean="0">
                <a:latin typeface="Arial" pitchFamily="34" charset="0"/>
                <a:cs typeface="Arial" pitchFamily="34" charset="0"/>
              </a:rPr>
              <a:t>.</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A continuación visitaremos la </a:t>
            </a:r>
            <a:r>
              <a:rPr lang="es-ES_tradnl" sz="1400" b="1" dirty="0" smtClean="0">
                <a:latin typeface="Arial" pitchFamily="34" charset="0"/>
                <a:cs typeface="Arial" pitchFamily="34" charset="0"/>
              </a:rPr>
              <a:t>ciudad arqueológica de </a:t>
            </a:r>
            <a:r>
              <a:rPr lang="es-ES_tradnl" sz="1400" b="1" dirty="0" err="1" smtClean="0">
                <a:latin typeface="Arial" pitchFamily="34" charset="0"/>
                <a:cs typeface="Arial" pitchFamily="34" charset="0"/>
              </a:rPr>
              <a:t>Polonnaruwa</a:t>
            </a:r>
            <a:r>
              <a:rPr lang="es-ES_tradnl" sz="1400" b="1" dirty="0" smtClean="0">
                <a:latin typeface="Arial" pitchFamily="34" charset="0"/>
                <a:cs typeface="Arial" pitchFamily="34" charset="0"/>
              </a:rPr>
              <a:t>.</a:t>
            </a:r>
            <a:r>
              <a:rPr lang="es-ES" sz="1400" b="1" dirty="0" smtClean="0">
                <a:latin typeface="Arial" pitchFamily="34" charset="0"/>
                <a:cs typeface="Arial" pitchFamily="34" charset="0"/>
              </a:rPr>
              <a:t> </a:t>
            </a:r>
            <a:r>
              <a:rPr lang="es-ES_tradnl" sz="1400" dirty="0" err="1" smtClean="0">
                <a:latin typeface="Arial" pitchFamily="34" charset="0"/>
                <a:cs typeface="Arial" pitchFamily="34" charset="0"/>
              </a:rPr>
              <a:t>Polonnaruwa</a:t>
            </a:r>
            <a:r>
              <a:rPr lang="es-ES_tradnl" sz="1400" dirty="0" smtClean="0">
                <a:latin typeface="Arial" pitchFamily="34" charset="0"/>
                <a:cs typeface="Arial" pitchFamily="34" charset="0"/>
              </a:rPr>
              <a:t> es un conjunto arquitectónico patrimonio de la UNESCO que conserva muestras de la época medieval en Sri Lanka. Uno de sus monumentos más destacados Gal </a:t>
            </a:r>
            <a:r>
              <a:rPr lang="es-ES_tradnl" sz="1400" dirty="0" err="1" smtClean="0">
                <a:latin typeface="Arial" pitchFamily="34" charset="0"/>
                <a:cs typeface="Arial" pitchFamily="34" charset="0"/>
              </a:rPr>
              <a:t>Vehera</a:t>
            </a:r>
            <a:r>
              <a:rPr lang="es-ES_tradnl" sz="1400" dirty="0" smtClean="0">
                <a:latin typeface="Arial" pitchFamily="34" charset="0"/>
                <a:cs typeface="Arial" pitchFamily="34" charset="0"/>
              </a:rPr>
              <a:t>, una colección de estatuas de Buda esculpidas sobre la roca.</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Salida hacia </a:t>
            </a:r>
            <a:r>
              <a:rPr lang="es-ES_tradnl" sz="1400" dirty="0" err="1" smtClean="0">
                <a:latin typeface="Arial" pitchFamily="34" charset="0"/>
                <a:cs typeface="Arial" pitchFamily="34" charset="0"/>
              </a:rPr>
              <a:t>Trincomalee</a:t>
            </a:r>
            <a:r>
              <a:rPr lang="es-ES_tradnl" sz="1400" dirty="0" smtClean="0">
                <a:latin typeface="Arial" pitchFamily="34" charset="0"/>
                <a:cs typeface="Arial" pitchFamily="34" charset="0"/>
              </a:rPr>
              <a:t>.</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Llegada al hotel y </a:t>
            </a:r>
            <a:r>
              <a:rPr lang="es-ES_tradnl" sz="1400" dirty="0" err="1" smtClean="0">
                <a:latin typeface="Arial" pitchFamily="34" charset="0"/>
                <a:cs typeface="Arial" pitchFamily="34" charset="0"/>
              </a:rPr>
              <a:t>check</a:t>
            </a:r>
            <a:r>
              <a:rPr lang="es-ES_tradnl" sz="1400" dirty="0" smtClean="0">
                <a:latin typeface="Arial" pitchFamily="34" charset="0"/>
                <a:cs typeface="Arial" pitchFamily="34" charset="0"/>
              </a:rPr>
              <a:t>-in.</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Cena y alojamiento en el hotel</a:t>
            </a:r>
            <a:r>
              <a:rPr lang="es-ES" sz="1400" dirty="0" smtClean="0">
                <a:latin typeface="Arial" pitchFamily="34" charset="0"/>
                <a:cs typeface="Arial" pitchFamily="34" charset="0"/>
              </a:rPr>
              <a:t> </a:t>
            </a:r>
            <a:r>
              <a:rPr lang="es-ES" sz="1400" dirty="0" smtClean="0">
                <a:latin typeface="Arial" pitchFamily="34" charset="0"/>
                <a:cs typeface="Arial" pitchFamily="34" charset="0"/>
                <a:hlinkClick r:id="rId3"/>
              </a:rPr>
              <a:t>Trinco </a:t>
            </a:r>
            <a:r>
              <a:rPr lang="es-ES" sz="1400" dirty="0" err="1" smtClean="0">
                <a:latin typeface="Arial" pitchFamily="34" charset="0"/>
                <a:cs typeface="Arial" pitchFamily="34" charset="0"/>
                <a:hlinkClick r:id="rId3"/>
              </a:rPr>
              <a:t>Blu</a:t>
            </a:r>
            <a:r>
              <a:rPr lang="es-ES" sz="1400" dirty="0" smtClean="0">
                <a:latin typeface="Arial" pitchFamily="34" charset="0"/>
                <a:cs typeface="Arial" pitchFamily="34" charset="0"/>
                <a:hlinkClick r:id="rId3"/>
              </a:rPr>
              <a:t> </a:t>
            </a:r>
            <a:r>
              <a:rPr lang="es-ES" sz="1400" dirty="0" smtClean="0">
                <a:latin typeface="Arial" pitchFamily="34" charset="0"/>
                <a:cs typeface="Arial" pitchFamily="34" charset="0"/>
              </a:rPr>
              <a:t>(Superior </a:t>
            </a:r>
            <a:r>
              <a:rPr lang="es-ES" sz="1400" dirty="0" err="1" smtClean="0">
                <a:latin typeface="Arial" pitchFamily="34" charset="0"/>
                <a:cs typeface="Arial" pitchFamily="34" charset="0"/>
              </a:rPr>
              <a:t>Room</a:t>
            </a:r>
            <a:r>
              <a:rPr lang="es-ES" sz="1400" dirty="0" smtClean="0">
                <a:latin typeface="Arial" pitchFamily="34" charset="0"/>
                <a:cs typeface="Arial" pitchFamily="34" charset="0"/>
              </a:rPr>
              <a:t>). (D.-.C)</a:t>
            </a:r>
            <a:endParaRPr lang="es-ES" sz="1400" b="1" dirty="0" smtClean="0">
              <a:latin typeface="Arial" pitchFamily="34" charset="0"/>
              <a:cs typeface="Arial" pitchFamily="34" charset="0"/>
            </a:endParaRPr>
          </a:p>
        </p:txBody>
      </p:sp>
      <p:sp>
        <p:nvSpPr>
          <p:cNvPr id="15362" name="AutoShape 2" descr="Resultado de imagen de gal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transition spd="slow">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071670" y="0"/>
            <a:ext cx="5286412"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2800" b="1"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rPr>
              <a:t>TRINCO BLU</a:t>
            </a:r>
            <a:endParaRPr lang="es-ES" sz="2800" b="1"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endParaRPr>
          </a:p>
        </p:txBody>
      </p:sp>
      <p:pic>
        <p:nvPicPr>
          <p:cNvPr id="6146" name="Picture 2"/>
          <p:cNvPicPr>
            <a:picLocks noChangeAspect="1" noChangeArrowheads="1"/>
          </p:cNvPicPr>
          <p:nvPr/>
        </p:nvPicPr>
        <p:blipFill>
          <a:blip r:embed="rId2"/>
          <a:srcRect/>
          <a:stretch>
            <a:fillRect/>
          </a:stretch>
        </p:blipFill>
        <p:spPr bwMode="auto">
          <a:xfrm>
            <a:off x="0" y="571480"/>
            <a:ext cx="4857752" cy="3198008"/>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0" y="3782842"/>
            <a:ext cx="4857752" cy="3075158"/>
          </a:xfrm>
          <a:prstGeom prst="rect">
            <a:avLst/>
          </a:prstGeom>
          <a:noFill/>
          <a:ln w="9525">
            <a:noFill/>
            <a:miter lim="800000"/>
            <a:headEnd/>
            <a:tailEnd/>
          </a:ln>
          <a:effectLst/>
        </p:spPr>
      </p:pic>
      <p:pic>
        <p:nvPicPr>
          <p:cNvPr id="6148" name="Picture 4"/>
          <p:cNvPicPr>
            <a:picLocks noChangeAspect="1" noChangeArrowheads="1"/>
          </p:cNvPicPr>
          <p:nvPr/>
        </p:nvPicPr>
        <p:blipFill>
          <a:blip r:embed="rId4"/>
          <a:srcRect/>
          <a:stretch>
            <a:fillRect/>
          </a:stretch>
        </p:blipFill>
        <p:spPr bwMode="auto">
          <a:xfrm>
            <a:off x="4857752" y="3786190"/>
            <a:ext cx="4286248" cy="3071810"/>
          </a:xfrm>
          <a:prstGeom prst="rect">
            <a:avLst/>
          </a:prstGeom>
          <a:noFill/>
          <a:ln w="9525">
            <a:noFill/>
            <a:miter lim="800000"/>
            <a:headEnd/>
            <a:tailEnd/>
          </a:ln>
          <a:effectLst/>
        </p:spPr>
      </p:pic>
      <p:pic>
        <p:nvPicPr>
          <p:cNvPr id="6149" name="Picture 5"/>
          <p:cNvPicPr>
            <a:picLocks noChangeAspect="1" noChangeArrowheads="1"/>
          </p:cNvPicPr>
          <p:nvPr/>
        </p:nvPicPr>
        <p:blipFill>
          <a:blip r:embed="rId5"/>
          <a:srcRect/>
          <a:stretch>
            <a:fillRect/>
          </a:stretch>
        </p:blipFill>
        <p:spPr bwMode="auto">
          <a:xfrm>
            <a:off x="4786314" y="571480"/>
            <a:ext cx="4357686" cy="3214710"/>
          </a:xfrm>
          <a:prstGeom prst="rect">
            <a:avLst/>
          </a:prstGeom>
          <a:noFill/>
          <a:ln w="9525">
            <a:noFill/>
            <a:miter lim="800000"/>
            <a:headEnd/>
            <a:tailEnd/>
          </a:ln>
          <a:effectLst/>
        </p:spPr>
      </p:pic>
    </p:spTree>
  </p:cSld>
  <p:clrMapOvr>
    <a:masterClrMapping/>
  </p:clrMapOvr>
  <p:transition spd="slow">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70" name="Picture 6" descr="Imagen relacionada"/>
          <p:cNvPicPr>
            <a:picLocks noChangeAspect="1" noChangeArrowheads="1"/>
          </p:cNvPicPr>
          <p:nvPr/>
        </p:nvPicPr>
        <p:blipFill>
          <a:blip r:embed="rId2"/>
          <a:srcRect/>
          <a:stretch>
            <a:fillRect/>
          </a:stretch>
        </p:blipFill>
        <p:spPr bwMode="auto">
          <a:xfrm>
            <a:off x="0" y="0"/>
            <a:ext cx="9144000" cy="4829235"/>
          </a:xfrm>
          <a:prstGeom prst="rect">
            <a:avLst/>
          </a:prstGeom>
          <a:noFill/>
        </p:spPr>
      </p:pic>
      <p:sp>
        <p:nvSpPr>
          <p:cNvPr id="2" name="1 CuadroTexto"/>
          <p:cNvSpPr txBox="1"/>
          <p:nvPr/>
        </p:nvSpPr>
        <p:spPr>
          <a:xfrm>
            <a:off x="0" y="0"/>
            <a:ext cx="9144000" cy="461665"/>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lnSpc>
                <a:spcPct val="150000"/>
              </a:lnSpc>
            </a:pPr>
            <a:r>
              <a:rPr lang="es-ES" sz="1600" b="1" dirty="0" smtClean="0">
                <a:latin typeface="Arial" pitchFamily="34" charset="0"/>
                <a:cs typeface="Arial" pitchFamily="34" charset="0"/>
              </a:rPr>
              <a:t>10-11 y 12: </a:t>
            </a:r>
            <a:r>
              <a:rPr lang="es-ES" sz="1600" b="1" dirty="0" smtClean="0">
                <a:latin typeface="Arial" pitchFamily="34" charset="0"/>
                <a:cs typeface="Arial" pitchFamily="34" charset="0"/>
              </a:rPr>
              <a:t>TRINCOMALEE</a:t>
            </a:r>
            <a:endParaRPr lang="es-ES" sz="1600" b="1" dirty="0">
              <a:latin typeface="Arial" pitchFamily="34" charset="0"/>
              <a:cs typeface="Arial" pitchFamily="34" charset="0"/>
            </a:endParaRPr>
          </a:p>
        </p:txBody>
      </p:sp>
      <p:sp>
        <p:nvSpPr>
          <p:cNvPr id="3" name="2 CuadroTexto"/>
          <p:cNvSpPr txBox="1"/>
          <p:nvPr/>
        </p:nvSpPr>
        <p:spPr>
          <a:xfrm>
            <a:off x="0" y="4826675"/>
            <a:ext cx="9144000"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it-IT" sz="1400" dirty="0" smtClean="0">
                <a:latin typeface="Arial" pitchFamily="34" charset="0"/>
                <a:cs typeface="Arial" pitchFamily="34" charset="0"/>
              </a:rPr>
              <a:t>Días libres para disfrutar de la playa en régimen de media pensión.</a:t>
            </a:r>
            <a:r>
              <a:rPr lang="es-ES" sz="1400" b="1" dirty="0" smtClean="0">
                <a:latin typeface="Arial" pitchFamily="34" charset="0"/>
                <a:cs typeface="Arial" pitchFamily="34" charset="0"/>
              </a:rPr>
              <a:t> </a:t>
            </a:r>
            <a:r>
              <a:rPr lang="it-IT" sz="1400" dirty="0" smtClean="0">
                <a:latin typeface="Arial" pitchFamily="34" charset="0"/>
                <a:cs typeface="Arial" pitchFamily="34" charset="0"/>
              </a:rPr>
              <a:t>El chofer estará disponible para un máximo de 80 kms al día. Cena y alojamiento en el hotel.</a:t>
            </a:r>
            <a:r>
              <a:rPr lang="es-ES" sz="1400" b="1" dirty="0" smtClean="0">
                <a:latin typeface="Arial" pitchFamily="34" charset="0"/>
                <a:cs typeface="Arial" pitchFamily="34" charset="0"/>
              </a:rPr>
              <a:t> </a:t>
            </a:r>
            <a:r>
              <a:rPr lang="es-ES_tradnl" sz="1400" b="1" i="1" dirty="0" err="1" smtClean="0">
                <a:latin typeface="Arial" pitchFamily="34" charset="0"/>
                <a:cs typeface="Arial" pitchFamily="34" charset="0"/>
              </a:rPr>
              <a:t>Pigeon</a:t>
            </a:r>
            <a:r>
              <a:rPr lang="es-ES_tradnl" sz="1400" b="1" i="1" dirty="0" smtClean="0">
                <a:latin typeface="Arial" pitchFamily="34" charset="0"/>
                <a:cs typeface="Arial" pitchFamily="34" charset="0"/>
              </a:rPr>
              <a:t> Island:</a:t>
            </a:r>
            <a:r>
              <a:rPr lang="es-ES" sz="1400" b="1" i="1" dirty="0" smtClean="0">
                <a:latin typeface="Arial" pitchFamily="34" charset="0"/>
                <a:cs typeface="Arial" pitchFamily="34" charset="0"/>
              </a:rPr>
              <a:t> </a:t>
            </a:r>
            <a:r>
              <a:rPr lang="es-ES_tradnl" sz="1400" i="1" dirty="0" smtClean="0">
                <a:latin typeface="Arial" pitchFamily="34" charset="0"/>
                <a:cs typeface="Arial" pitchFamily="34" charset="0"/>
              </a:rPr>
              <a:t>El santuario marino de </a:t>
            </a:r>
            <a:r>
              <a:rPr lang="es-ES_tradnl" sz="1400" i="1" dirty="0" err="1" smtClean="0">
                <a:latin typeface="Arial" pitchFamily="34" charset="0"/>
                <a:cs typeface="Arial" pitchFamily="34" charset="0"/>
              </a:rPr>
              <a:t>Pigeon</a:t>
            </a:r>
            <a:r>
              <a:rPr lang="es-ES_tradnl" sz="1400" i="1" dirty="0" smtClean="0">
                <a:latin typeface="Arial" pitchFamily="34" charset="0"/>
                <a:cs typeface="Arial" pitchFamily="34" charset="0"/>
              </a:rPr>
              <a:t> Island, en </a:t>
            </a:r>
            <a:r>
              <a:rPr lang="es-ES_tradnl" sz="1400" i="1" dirty="0" err="1" smtClean="0">
                <a:latin typeface="Arial" pitchFamily="34" charset="0"/>
                <a:cs typeface="Arial" pitchFamily="34" charset="0"/>
              </a:rPr>
              <a:t>Nilaveli</a:t>
            </a:r>
            <a:r>
              <a:rPr lang="es-ES_tradnl" sz="1400" i="1" dirty="0" smtClean="0">
                <a:latin typeface="Arial" pitchFamily="34" charset="0"/>
                <a:cs typeface="Arial" pitchFamily="34" charset="0"/>
              </a:rPr>
              <a:t>, sigue siendo la opción más popular para practicar </a:t>
            </a:r>
            <a:r>
              <a:rPr lang="es-ES_tradnl" sz="1400" i="1" dirty="0" err="1" smtClean="0">
                <a:latin typeface="Arial" pitchFamily="34" charset="0"/>
                <a:cs typeface="Arial" pitchFamily="34" charset="0"/>
              </a:rPr>
              <a:t>snorkel</a:t>
            </a:r>
            <a:r>
              <a:rPr lang="es-ES_tradnl" sz="1400" i="1" dirty="0" smtClean="0">
                <a:latin typeface="Arial" pitchFamily="34" charset="0"/>
                <a:cs typeface="Arial" pitchFamily="34" charset="0"/>
              </a:rPr>
              <a:t> en la zona. Derivando su nombre de las palomas que viven en la isla, </a:t>
            </a:r>
            <a:r>
              <a:rPr lang="es-ES_tradnl" sz="1400" i="1" dirty="0" err="1" smtClean="0">
                <a:latin typeface="Arial" pitchFamily="34" charset="0"/>
                <a:cs typeface="Arial" pitchFamily="34" charset="0"/>
              </a:rPr>
              <a:t>Pigeon</a:t>
            </a:r>
            <a:r>
              <a:rPr lang="es-ES_tradnl" sz="1400" i="1" dirty="0" smtClean="0">
                <a:latin typeface="Arial" pitchFamily="34" charset="0"/>
                <a:cs typeface="Arial" pitchFamily="34" charset="0"/>
              </a:rPr>
              <a:t> Island contiene algunos de los arrecifes de coral mejor conservados de Sri Lanka. Cerca de 100 especies de coral, 300 especies de peces de los arrecifes, tortugas carey, tortugas verdes y otras especies viven en estas aguas. </a:t>
            </a:r>
            <a:r>
              <a:rPr lang="es-ES_tradnl" sz="1400" dirty="0" smtClean="0">
                <a:latin typeface="Arial" pitchFamily="34" charset="0"/>
                <a:cs typeface="Arial" pitchFamily="34" charset="0"/>
              </a:rPr>
              <a:t>Cena y alojamiento en el hotel</a:t>
            </a:r>
            <a:r>
              <a:rPr lang="es-ES" sz="1400" dirty="0" smtClean="0">
                <a:latin typeface="Arial" pitchFamily="34" charset="0"/>
                <a:cs typeface="Arial" pitchFamily="34" charset="0"/>
              </a:rPr>
              <a:t> </a:t>
            </a:r>
            <a:r>
              <a:rPr lang="es-ES" sz="1400" dirty="0" smtClean="0">
                <a:latin typeface="Arial" pitchFamily="34" charset="0"/>
                <a:cs typeface="Arial" pitchFamily="34" charset="0"/>
                <a:hlinkClick r:id="rId3"/>
              </a:rPr>
              <a:t>Trinco </a:t>
            </a:r>
            <a:r>
              <a:rPr lang="es-ES" sz="1400" dirty="0" err="1" smtClean="0">
                <a:latin typeface="Arial" pitchFamily="34" charset="0"/>
                <a:cs typeface="Arial" pitchFamily="34" charset="0"/>
                <a:hlinkClick r:id="rId3"/>
              </a:rPr>
              <a:t>Blu</a:t>
            </a:r>
            <a:r>
              <a:rPr lang="es-ES" sz="1400" dirty="0" smtClean="0">
                <a:latin typeface="Arial" pitchFamily="34" charset="0"/>
                <a:cs typeface="Arial" pitchFamily="34" charset="0"/>
                <a:hlinkClick r:id="rId3"/>
              </a:rPr>
              <a:t> </a:t>
            </a:r>
            <a:r>
              <a:rPr lang="es-ES" sz="1400" dirty="0" smtClean="0">
                <a:latin typeface="Arial" pitchFamily="34" charset="0"/>
                <a:cs typeface="Arial" pitchFamily="34" charset="0"/>
              </a:rPr>
              <a:t>(Superior </a:t>
            </a:r>
            <a:r>
              <a:rPr lang="es-ES" sz="1400" dirty="0" err="1" smtClean="0">
                <a:latin typeface="Arial" pitchFamily="34" charset="0"/>
                <a:cs typeface="Arial" pitchFamily="34" charset="0"/>
              </a:rPr>
              <a:t>Room</a:t>
            </a:r>
            <a:r>
              <a:rPr lang="es-ES" sz="1400" dirty="0" smtClean="0">
                <a:latin typeface="Arial" pitchFamily="34" charset="0"/>
                <a:cs typeface="Arial" pitchFamily="34" charset="0"/>
              </a:rPr>
              <a:t>). (D.-.C)</a:t>
            </a:r>
            <a:endParaRPr lang="es-ES" sz="1400" b="1" dirty="0" smtClean="0">
              <a:latin typeface="Arial" pitchFamily="34" charset="0"/>
              <a:cs typeface="Arial" pitchFamily="34" charset="0"/>
            </a:endParaRPr>
          </a:p>
        </p:txBody>
      </p:sp>
      <p:sp>
        <p:nvSpPr>
          <p:cNvPr id="15362" name="AutoShape 2" descr="Resultado de imagen de gal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36866" name="AutoShape 2" descr="Resultado de imagen de TRINCOMALE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36868" name="AutoShape 4" descr="Resultado de imagen de TRINCOMALE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transition spd="slow">
    <p:dissolv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4" name="Picture 6" descr="Resultado de imagen de anuradhapura"/>
          <p:cNvPicPr>
            <a:picLocks noChangeAspect="1" noChangeArrowheads="1"/>
          </p:cNvPicPr>
          <p:nvPr/>
        </p:nvPicPr>
        <p:blipFill>
          <a:blip r:embed="rId2"/>
          <a:srcRect/>
          <a:stretch>
            <a:fillRect/>
          </a:stretch>
        </p:blipFill>
        <p:spPr bwMode="auto">
          <a:xfrm>
            <a:off x="-1" y="0"/>
            <a:ext cx="9144001" cy="5072074"/>
          </a:xfrm>
          <a:prstGeom prst="rect">
            <a:avLst/>
          </a:prstGeom>
          <a:noFill/>
        </p:spPr>
      </p:pic>
      <p:sp>
        <p:nvSpPr>
          <p:cNvPr id="2" name="1 CuadroTexto"/>
          <p:cNvSpPr txBox="1"/>
          <p:nvPr/>
        </p:nvSpPr>
        <p:spPr>
          <a:xfrm>
            <a:off x="0" y="0"/>
            <a:ext cx="9144000" cy="461665"/>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lnSpc>
                <a:spcPct val="150000"/>
              </a:lnSpc>
            </a:pPr>
            <a:r>
              <a:rPr lang="es-ES" sz="1600" b="1" dirty="0" err="1" smtClean="0">
                <a:latin typeface="Arial" pitchFamily="34" charset="0"/>
                <a:cs typeface="Arial" pitchFamily="34" charset="0"/>
              </a:rPr>
              <a:t>Dia</a:t>
            </a:r>
            <a:r>
              <a:rPr lang="es-ES" sz="1600" b="1" dirty="0" smtClean="0">
                <a:latin typeface="Arial" pitchFamily="34" charset="0"/>
                <a:cs typeface="Arial" pitchFamily="34" charset="0"/>
              </a:rPr>
              <a:t> 13</a:t>
            </a:r>
            <a:r>
              <a:rPr lang="es-ES" sz="1600" b="1" dirty="0" smtClean="0">
                <a:latin typeface="Arial" pitchFamily="34" charset="0"/>
                <a:cs typeface="Arial" pitchFamily="34" charset="0"/>
              </a:rPr>
              <a:t>: </a:t>
            </a:r>
            <a:r>
              <a:rPr lang="es-ES" sz="1600" b="1" dirty="0" smtClean="0">
                <a:latin typeface="Arial" pitchFamily="34" charset="0"/>
                <a:cs typeface="Arial" pitchFamily="34" charset="0"/>
              </a:rPr>
              <a:t>TRINCOMALEE/ WILPATTU/ ANURADHAPURA (3H45)</a:t>
            </a:r>
            <a:endParaRPr lang="es-ES" sz="1600" b="1" dirty="0">
              <a:latin typeface="Arial" pitchFamily="34" charset="0"/>
              <a:cs typeface="Arial" pitchFamily="34" charset="0"/>
            </a:endParaRPr>
          </a:p>
        </p:txBody>
      </p:sp>
      <p:sp>
        <p:nvSpPr>
          <p:cNvPr id="3" name="2 CuadroTexto"/>
          <p:cNvSpPr txBox="1"/>
          <p:nvPr/>
        </p:nvSpPr>
        <p:spPr>
          <a:xfrm>
            <a:off x="0" y="5042118"/>
            <a:ext cx="9144000" cy="18158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ES" sz="1400" dirty="0" smtClean="0">
                <a:latin typeface="Arial" pitchFamily="34" charset="0"/>
                <a:cs typeface="Arial" pitchFamily="34" charset="0"/>
              </a:rPr>
              <a:t>Desayuno y salida hacia </a:t>
            </a:r>
            <a:r>
              <a:rPr lang="es-ES" sz="1400" b="1" dirty="0" err="1" smtClean="0">
                <a:latin typeface="Arial" pitchFamily="34" charset="0"/>
                <a:cs typeface="Arial" pitchFamily="34" charset="0"/>
              </a:rPr>
              <a:t>Wilpattu</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Por la tarde, </a:t>
            </a:r>
            <a:r>
              <a:rPr lang="es-ES_tradnl" sz="1400" b="1" dirty="0" smtClean="0">
                <a:latin typeface="Arial" pitchFamily="34" charset="0"/>
                <a:cs typeface="Arial" pitchFamily="34" charset="0"/>
              </a:rPr>
              <a:t>Safari en el P.N. </a:t>
            </a:r>
            <a:r>
              <a:rPr lang="es-ES_tradnl" sz="1400" b="1" dirty="0" err="1" smtClean="0">
                <a:latin typeface="Arial" pitchFamily="34" charset="0"/>
                <a:cs typeface="Arial" pitchFamily="34" charset="0"/>
              </a:rPr>
              <a:t>Wilpattu</a:t>
            </a:r>
            <a:r>
              <a:rPr lang="es-ES_tradnl" sz="1400" b="1" dirty="0" smtClean="0">
                <a:latin typeface="Arial" pitchFamily="34" charset="0"/>
                <a:cs typeface="Arial" pitchFamily="34" charset="0"/>
              </a:rPr>
              <a:t>.</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Conocido popularmente como "la tierra de los lagos", es Parque Nacional más antiguo y más grande de Sri Lanka, que reabrió sus puertas en 2010 después de haber estado cerrado durante casi tres décadas debido a la guerra civil. </a:t>
            </a:r>
            <a:r>
              <a:rPr lang="es-ES_tradnl" sz="1400" dirty="0" err="1" smtClean="0">
                <a:latin typeface="Arial" pitchFamily="34" charset="0"/>
                <a:cs typeface="Arial" pitchFamily="34" charset="0"/>
              </a:rPr>
              <a:t>Wilpattu</a:t>
            </a:r>
            <a:r>
              <a:rPr lang="es-ES_tradnl" sz="1400" dirty="0" smtClean="0">
                <a:latin typeface="Arial" pitchFamily="34" charset="0"/>
                <a:cs typeface="Arial" pitchFamily="34" charset="0"/>
              </a:rPr>
              <a:t> es uno de los mejores lugares en Sri Lanka para ver Leopardos y osos perezosos. También habitan en el parque elefantes, chacales, cocodrilos, ciervos moteados, búfalos etc. </a:t>
            </a:r>
            <a:r>
              <a:rPr lang="es-ES_tradnl" sz="1400" dirty="0" err="1" smtClean="0">
                <a:latin typeface="Arial" pitchFamily="34" charset="0"/>
                <a:cs typeface="Arial" pitchFamily="34" charset="0"/>
              </a:rPr>
              <a:t>Wilpattu</a:t>
            </a:r>
            <a:r>
              <a:rPr lang="es-ES_tradnl" sz="1400" dirty="0" smtClean="0">
                <a:latin typeface="Arial" pitchFamily="34" charset="0"/>
                <a:cs typeface="Arial" pitchFamily="34" charset="0"/>
              </a:rPr>
              <a:t> también es un excelente lugar para observar aves, especialmente en los meses de invierno, con más de 200 especies registradas, incluyendo una variedad de rapaces y acuáticas. </a:t>
            </a:r>
            <a:r>
              <a:rPr lang="es-ES" sz="1400" dirty="0" smtClean="0">
                <a:latin typeface="Arial" pitchFamily="34" charset="0"/>
                <a:cs typeface="Arial" pitchFamily="34" charset="0"/>
              </a:rPr>
              <a:t>Continuamos hacia </a:t>
            </a:r>
            <a:r>
              <a:rPr lang="es-ES" sz="1400" b="1" dirty="0" err="1" smtClean="0">
                <a:latin typeface="Arial" pitchFamily="34" charset="0"/>
                <a:cs typeface="Arial" pitchFamily="34" charset="0"/>
              </a:rPr>
              <a:t>Anuradhapura</a:t>
            </a:r>
            <a:r>
              <a:rPr lang="es-ES" sz="1400" b="1" dirty="0" smtClean="0">
                <a:latin typeface="Arial" pitchFamily="34" charset="0"/>
                <a:cs typeface="Arial" pitchFamily="34" charset="0"/>
              </a:rPr>
              <a:t>. </a:t>
            </a:r>
            <a:r>
              <a:rPr lang="es-ES" sz="1400" dirty="0" smtClean="0">
                <a:latin typeface="Arial" pitchFamily="34" charset="0"/>
                <a:cs typeface="Arial" pitchFamily="34" charset="0"/>
              </a:rPr>
              <a:t>Llegada al hotel y </a:t>
            </a:r>
            <a:r>
              <a:rPr lang="es-ES" sz="1400" dirty="0" err="1" smtClean="0">
                <a:latin typeface="Arial" pitchFamily="34" charset="0"/>
                <a:cs typeface="Arial" pitchFamily="34" charset="0"/>
              </a:rPr>
              <a:t>check</a:t>
            </a:r>
            <a:r>
              <a:rPr lang="es-ES" sz="1400" dirty="0" smtClean="0">
                <a:latin typeface="Arial" pitchFamily="34" charset="0"/>
                <a:cs typeface="Arial" pitchFamily="34" charset="0"/>
              </a:rPr>
              <a:t>-in.</a:t>
            </a:r>
            <a:r>
              <a:rPr lang="es-ES" sz="1400" b="1" dirty="0" smtClean="0">
                <a:latin typeface="Arial" pitchFamily="34" charset="0"/>
                <a:cs typeface="Arial" pitchFamily="34" charset="0"/>
              </a:rPr>
              <a:t> </a:t>
            </a:r>
            <a:r>
              <a:rPr lang="es-ES" sz="1400" dirty="0" smtClean="0">
                <a:latin typeface="Arial" pitchFamily="34" charset="0"/>
                <a:cs typeface="Arial" pitchFamily="34" charset="0"/>
              </a:rPr>
              <a:t>Cena y alojamiento en el </a:t>
            </a:r>
            <a:r>
              <a:rPr lang="es-ES" sz="1400" dirty="0" smtClean="0">
                <a:latin typeface="Arial" pitchFamily="34" charset="0"/>
                <a:cs typeface="Arial" pitchFamily="34" charset="0"/>
                <a:hlinkClick r:id="rId3"/>
              </a:rPr>
              <a:t>hotel </a:t>
            </a:r>
            <a:r>
              <a:rPr lang="es-ES" sz="1400" dirty="0" err="1" smtClean="0">
                <a:latin typeface="Arial" pitchFamily="34" charset="0"/>
                <a:cs typeface="Arial" pitchFamily="34" charset="0"/>
                <a:hlinkClick r:id="rId3"/>
              </a:rPr>
              <a:t>Rajarata</a:t>
            </a:r>
            <a:r>
              <a:rPr lang="es-ES" sz="1400" dirty="0" smtClean="0">
                <a:latin typeface="Arial" pitchFamily="34" charset="0"/>
                <a:cs typeface="Arial" pitchFamily="34" charset="0"/>
                <a:hlinkClick r:id="rId3"/>
              </a:rPr>
              <a:t> </a:t>
            </a:r>
            <a:r>
              <a:rPr lang="es-ES" sz="1400" dirty="0" smtClean="0">
                <a:latin typeface="Arial" pitchFamily="34" charset="0"/>
                <a:cs typeface="Arial" pitchFamily="34" charset="0"/>
              </a:rPr>
              <a:t>(</a:t>
            </a:r>
            <a:r>
              <a:rPr lang="es-ES" sz="1400" dirty="0" err="1" smtClean="0">
                <a:latin typeface="Arial" pitchFamily="34" charset="0"/>
                <a:cs typeface="Arial" pitchFamily="34" charset="0"/>
              </a:rPr>
              <a:t>Deluxe</a:t>
            </a:r>
            <a:r>
              <a:rPr lang="es-ES" sz="1400" dirty="0" smtClean="0">
                <a:latin typeface="Arial" pitchFamily="34" charset="0"/>
                <a:cs typeface="Arial" pitchFamily="34" charset="0"/>
              </a:rPr>
              <a:t>). (D.-.C)</a:t>
            </a:r>
            <a:endParaRPr lang="es-ES" sz="1400" b="1" dirty="0" smtClean="0">
              <a:latin typeface="Arial" pitchFamily="34" charset="0"/>
              <a:cs typeface="Arial" pitchFamily="34" charset="0"/>
            </a:endParaRPr>
          </a:p>
        </p:txBody>
      </p:sp>
      <p:sp>
        <p:nvSpPr>
          <p:cNvPr id="15362" name="AutoShape 2" descr="Resultado de imagen de gal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36866" name="AutoShape 2" descr="Resultado de imagen de TRINCOMALE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36868" name="AutoShape 4" descr="Resultado de imagen de TRINCOMALE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37890" name="AutoShape 2" descr="Resultado de imagen de anuradhapur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37892" name="AutoShape 4" descr="Resultado de imagen de anuradhapur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transition spd="slow">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C:\Users\HP\Downloads\sri-lanka-2455695_640.jpg"/>
          <p:cNvPicPr>
            <a:picLocks noChangeAspect="1" noChangeArrowheads="1"/>
          </p:cNvPicPr>
          <p:nvPr/>
        </p:nvPicPr>
        <p:blipFill>
          <a:blip r:embed="rId2"/>
          <a:srcRect/>
          <a:stretch>
            <a:fillRect/>
          </a:stretch>
        </p:blipFill>
        <p:spPr bwMode="auto">
          <a:xfrm>
            <a:off x="0" y="428604"/>
            <a:ext cx="9144027" cy="4572032"/>
          </a:xfrm>
          <a:prstGeom prst="rect">
            <a:avLst/>
          </a:prstGeom>
          <a:noFill/>
        </p:spPr>
      </p:pic>
      <p:sp>
        <p:nvSpPr>
          <p:cNvPr id="5" name="4 CuadroTexto"/>
          <p:cNvSpPr txBox="1"/>
          <p:nvPr/>
        </p:nvSpPr>
        <p:spPr>
          <a:xfrm>
            <a:off x="0" y="5042118"/>
            <a:ext cx="9144000"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ES_tradnl" sz="1400" dirty="0" smtClean="0">
                <a:latin typeface="Arial" pitchFamily="34" charset="0"/>
                <a:cs typeface="Arial" pitchFamily="34" charset="0"/>
              </a:rPr>
              <a:t>Llegada al aeropuerto internacional de Colombo. Encuentro con el guía/chófer que nos ayudará con el equipaje y nos conducirá hasta el vehículo. Traslado a </a:t>
            </a:r>
            <a:r>
              <a:rPr lang="es-ES_tradnl" sz="1400" b="1" dirty="0" smtClean="0">
                <a:latin typeface="Arial" pitchFamily="34" charset="0"/>
                <a:cs typeface="Arial" pitchFamily="34" charset="0"/>
              </a:rPr>
              <a:t>Colombo</a:t>
            </a:r>
            <a:r>
              <a:rPr lang="es-ES_tradnl" sz="1400" dirty="0" smtClean="0">
                <a:latin typeface="Arial" pitchFamily="34" charset="0"/>
                <a:cs typeface="Arial" pitchFamily="34" charset="0"/>
              </a:rPr>
              <a:t>. Tour de orientación de </a:t>
            </a:r>
            <a:r>
              <a:rPr lang="es-ES" sz="1400" dirty="0" smtClean="0">
                <a:latin typeface="Arial" pitchFamily="34" charset="0"/>
                <a:cs typeface="Arial" pitchFamily="34" charset="0"/>
              </a:rPr>
              <a:t>la ciudad más grande de la isla, mezcla de vida moderna y herencia de la era colonial. Debido a su gran puerto y a su situación estratégica en las rutas entre oriente y occidente, Colombo ya era conocida entre los comerciantes hace 2000 años pero se convirtió en capital sólo con la llegada del Imperio Británico en 1815. La visita incluye algunos de los monumentos históricos, religiosos y comerciales como el </a:t>
            </a:r>
            <a:r>
              <a:rPr lang="es-ES" sz="1400" b="1" dirty="0" smtClean="0">
                <a:latin typeface="Arial" pitchFamily="34" charset="0"/>
                <a:cs typeface="Arial" pitchFamily="34" charset="0"/>
              </a:rPr>
              <a:t>Fuerte; el barrio </a:t>
            </a:r>
            <a:r>
              <a:rPr lang="es-ES" sz="1400" b="1" dirty="0" err="1" smtClean="0">
                <a:latin typeface="Arial" pitchFamily="34" charset="0"/>
                <a:cs typeface="Arial" pitchFamily="34" charset="0"/>
              </a:rPr>
              <a:t>Pettah</a:t>
            </a:r>
            <a:r>
              <a:rPr lang="es-ES" sz="1400" b="1" dirty="0" smtClean="0">
                <a:latin typeface="Arial" pitchFamily="34" charset="0"/>
                <a:cs typeface="Arial" pitchFamily="34" charset="0"/>
              </a:rPr>
              <a:t>; </a:t>
            </a:r>
            <a:r>
              <a:rPr lang="es-ES" sz="1400" b="1" dirty="0" err="1" smtClean="0">
                <a:latin typeface="Arial" pitchFamily="34" charset="0"/>
                <a:cs typeface="Arial" pitchFamily="34" charset="0"/>
              </a:rPr>
              <a:t>Cinnamon</a:t>
            </a:r>
            <a:r>
              <a:rPr lang="es-ES" sz="1400" b="1" dirty="0" smtClean="0">
                <a:latin typeface="Arial" pitchFamily="34" charset="0"/>
                <a:cs typeface="Arial" pitchFamily="34" charset="0"/>
              </a:rPr>
              <a:t> </a:t>
            </a:r>
            <a:r>
              <a:rPr lang="es-ES" sz="1400" b="1" dirty="0" err="1" smtClean="0">
                <a:latin typeface="Arial" pitchFamily="34" charset="0"/>
                <a:cs typeface="Arial" pitchFamily="34" charset="0"/>
              </a:rPr>
              <a:t>Gardens</a:t>
            </a:r>
            <a:r>
              <a:rPr lang="es-ES" sz="1400" b="1" dirty="0" smtClean="0">
                <a:latin typeface="Arial" pitchFamily="34" charset="0"/>
                <a:cs typeface="Arial" pitchFamily="34" charset="0"/>
              </a:rPr>
              <a:t>; el parque Galle </a:t>
            </a:r>
            <a:r>
              <a:rPr lang="es-ES" sz="1400" b="1" dirty="0" err="1" smtClean="0">
                <a:latin typeface="Arial" pitchFamily="34" charset="0"/>
                <a:cs typeface="Arial" pitchFamily="34" charset="0"/>
              </a:rPr>
              <a:t>Face</a:t>
            </a:r>
            <a:r>
              <a:rPr lang="es-ES" sz="1400" b="1" dirty="0" smtClean="0">
                <a:latin typeface="Arial" pitchFamily="34" charset="0"/>
                <a:cs typeface="Arial" pitchFamily="34" charset="0"/>
              </a:rPr>
              <a:t> Green, </a:t>
            </a:r>
            <a:r>
              <a:rPr lang="es-ES" sz="1400" b="1" dirty="0" err="1" smtClean="0">
                <a:latin typeface="Arial" pitchFamily="34" charset="0"/>
                <a:cs typeface="Arial" pitchFamily="34" charset="0"/>
              </a:rPr>
              <a:t>Viharamahadevi</a:t>
            </a:r>
            <a:r>
              <a:rPr lang="es-ES" sz="1400" b="1" dirty="0" smtClean="0">
                <a:latin typeface="Arial" pitchFamily="34" charset="0"/>
                <a:cs typeface="Arial" pitchFamily="34" charset="0"/>
              </a:rPr>
              <a:t>,</a:t>
            </a:r>
            <a:r>
              <a:rPr lang="es-ES" sz="1400" dirty="0" smtClean="0">
                <a:latin typeface="Arial" pitchFamily="34" charset="0"/>
                <a:cs typeface="Arial" pitchFamily="34" charset="0"/>
              </a:rPr>
              <a:t> etc.</a:t>
            </a:r>
            <a:r>
              <a:rPr lang="es-ES_tradnl" sz="1400" dirty="0" smtClean="0">
                <a:latin typeface="Arial" pitchFamily="34" charset="0"/>
                <a:cs typeface="Arial" pitchFamily="34" charset="0"/>
              </a:rPr>
              <a:t> Salida hacia </a:t>
            </a:r>
            <a:r>
              <a:rPr lang="es-ES_tradnl" sz="1400" b="1" dirty="0" smtClean="0">
                <a:latin typeface="Arial" pitchFamily="34" charset="0"/>
                <a:cs typeface="Arial" pitchFamily="34" charset="0"/>
              </a:rPr>
              <a:t>Galle</a:t>
            </a:r>
            <a:r>
              <a:rPr lang="es-ES_tradnl" sz="1400" dirty="0" smtClean="0">
                <a:latin typeface="Arial" pitchFamily="34" charset="0"/>
                <a:cs typeface="Arial" pitchFamily="34" charset="0"/>
              </a:rPr>
              <a:t>. Hora de entrada en las habitaciones a partir de las 14:00hrs. Cena y alojamiento en el </a:t>
            </a:r>
            <a:r>
              <a:rPr lang="es-ES_tradnl" sz="1400" dirty="0" smtClean="0">
                <a:latin typeface="Arial" pitchFamily="34" charset="0"/>
                <a:cs typeface="Arial" pitchFamily="34" charset="0"/>
                <a:hlinkClick r:id="rId3"/>
              </a:rPr>
              <a:t>Hotel </a:t>
            </a:r>
            <a:r>
              <a:rPr lang="es-ES_tradnl" sz="1400" dirty="0" err="1" smtClean="0">
                <a:latin typeface="Arial" pitchFamily="34" charset="0"/>
                <a:cs typeface="Arial" pitchFamily="34" charset="0"/>
                <a:hlinkClick r:id="rId3"/>
              </a:rPr>
              <a:t>Heritage</a:t>
            </a:r>
            <a:r>
              <a:rPr lang="es-ES_tradnl" sz="1400" dirty="0" smtClean="0">
                <a:latin typeface="Arial" pitchFamily="34" charset="0"/>
                <a:cs typeface="Arial" pitchFamily="34" charset="0"/>
                <a:hlinkClick r:id="rId3"/>
              </a:rPr>
              <a:t> Galle Fort </a:t>
            </a:r>
            <a:r>
              <a:rPr lang="es-ES_tradnl" sz="1400" dirty="0" smtClean="0">
                <a:latin typeface="Arial" pitchFamily="34" charset="0"/>
                <a:cs typeface="Arial" pitchFamily="34" charset="0"/>
              </a:rPr>
              <a:t> 4*(</a:t>
            </a:r>
            <a:r>
              <a:rPr lang="es-ES_tradnl" sz="1400" dirty="0" err="1" smtClean="0">
                <a:latin typeface="Arial" pitchFamily="34" charset="0"/>
                <a:cs typeface="Arial" pitchFamily="34" charset="0"/>
              </a:rPr>
              <a:t>Deluxe</a:t>
            </a:r>
            <a:r>
              <a:rPr lang="es-ES_tradnl" sz="1400" dirty="0" smtClean="0">
                <a:latin typeface="Arial" pitchFamily="34" charset="0"/>
                <a:cs typeface="Arial" pitchFamily="34" charset="0"/>
              </a:rPr>
              <a:t> </a:t>
            </a:r>
            <a:r>
              <a:rPr lang="es-ES_tradnl" sz="1400" dirty="0" err="1" smtClean="0">
                <a:latin typeface="Arial" pitchFamily="34" charset="0"/>
                <a:cs typeface="Arial" pitchFamily="34" charset="0"/>
              </a:rPr>
              <a:t>Room</a:t>
            </a:r>
            <a:r>
              <a:rPr lang="es-ES_tradnl" sz="1400" dirty="0" smtClean="0">
                <a:latin typeface="Arial" pitchFamily="34" charset="0"/>
                <a:cs typeface="Arial" pitchFamily="34" charset="0"/>
              </a:rPr>
              <a:t>). (-.-.C)</a:t>
            </a:r>
            <a:endParaRPr lang="es-ES" sz="1400" dirty="0" smtClean="0">
              <a:latin typeface="Arial" pitchFamily="34" charset="0"/>
              <a:cs typeface="Arial" pitchFamily="34" charset="0"/>
            </a:endParaRPr>
          </a:p>
        </p:txBody>
      </p:sp>
      <p:sp>
        <p:nvSpPr>
          <p:cNvPr id="8" name="7 CuadroTexto"/>
          <p:cNvSpPr txBox="1"/>
          <p:nvPr/>
        </p:nvSpPr>
        <p:spPr>
          <a:xfrm>
            <a:off x="714348" y="0"/>
            <a:ext cx="7572428"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ES" sz="1600" b="1" dirty="0" err="1" smtClean="0">
                <a:latin typeface="Arial" pitchFamily="34" charset="0"/>
                <a:cs typeface="Arial" pitchFamily="34" charset="0"/>
              </a:rPr>
              <a:t>Dia</a:t>
            </a:r>
            <a:r>
              <a:rPr lang="es-ES" sz="1600" b="1" dirty="0" smtClean="0">
                <a:latin typeface="Arial" pitchFamily="34" charset="0"/>
                <a:cs typeface="Arial" pitchFamily="34" charset="0"/>
              </a:rPr>
              <a:t> 01</a:t>
            </a:r>
            <a:r>
              <a:rPr lang="es-ES" sz="1600" b="1" dirty="0" smtClean="0">
                <a:latin typeface="Arial" pitchFamily="34" charset="0"/>
                <a:cs typeface="Arial" pitchFamily="34" charset="0"/>
              </a:rPr>
              <a:t>: </a:t>
            </a:r>
            <a:r>
              <a:rPr lang="es-ES" sz="1600" b="1" dirty="0" smtClean="0">
                <a:latin typeface="Arial" pitchFamily="34" charset="0"/>
                <a:cs typeface="Arial" pitchFamily="34" charset="0"/>
              </a:rPr>
              <a:t>Llegada a Colombo/ GALLE (2H45)</a:t>
            </a:r>
          </a:p>
        </p:txBody>
      </p:sp>
    </p:spTree>
  </p:cSld>
  <p:clrMapOvr>
    <a:masterClrMapping/>
  </p:clrMapOvr>
  <p:transition spd="slow">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285852" y="0"/>
            <a:ext cx="6286544"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2800" b="1"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rPr>
              <a:t>HOTEL RAJARATA</a:t>
            </a:r>
            <a:endParaRPr lang="es-ES" sz="2800" b="1"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endParaRPr>
          </a:p>
        </p:txBody>
      </p:sp>
      <p:pic>
        <p:nvPicPr>
          <p:cNvPr id="12289" name="Picture 1"/>
          <p:cNvPicPr>
            <a:picLocks noChangeAspect="1" noChangeArrowheads="1"/>
          </p:cNvPicPr>
          <p:nvPr/>
        </p:nvPicPr>
        <p:blipFill>
          <a:blip r:embed="rId2"/>
          <a:srcRect/>
          <a:stretch>
            <a:fillRect/>
          </a:stretch>
        </p:blipFill>
        <p:spPr bwMode="auto">
          <a:xfrm>
            <a:off x="0" y="571480"/>
            <a:ext cx="4643438" cy="3308472"/>
          </a:xfrm>
          <a:prstGeom prst="rect">
            <a:avLst/>
          </a:prstGeom>
          <a:noFill/>
          <a:ln w="9525">
            <a:noFill/>
            <a:miter lim="800000"/>
            <a:headEnd/>
            <a:tailEnd/>
          </a:ln>
          <a:effectLst/>
        </p:spPr>
      </p:pic>
      <p:pic>
        <p:nvPicPr>
          <p:cNvPr id="12290" name="Picture 2"/>
          <p:cNvPicPr>
            <a:picLocks noChangeAspect="1" noChangeArrowheads="1"/>
          </p:cNvPicPr>
          <p:nvPr/>
        </p:nvPicPr>
        <p:blipFill>
          <a:blip r:embed="rId3"/>
          <a:srcRect/>
          <a:stretch>
            <a:fillRect/>
          </a:stretch>
        </p:blipFill>
        <p:spPr bwMode="auto">
          <a:xfrm>
            <a:off x="0" y="3857628"/>
            <a:ext cx="4643438" cy="3000372"/>
          </a:xfrm>
          <a:prstGeom prst="rect">
            <a:avLst/>
          </a:prstGeom>
          <a:noFill/>
          <a:ln w="9525">
            <a:noFill/>
            <a:miter lim="800000"/>
            <a:headEnd/>
            <a:tailEnd/>
          </a:ln>
          <a:effectLst/>
        </p:spPr>
      </p:pic>
      <p:pic>
        <p:nvPicPr>
          <p:cNvPr id="12291" name="Picture 3"/>
          <p:cNvPicPr>
            <a:picLocks noChangeAspect="1" noChangeArrowheads="1"/>
          </p:cNvPicPr>
          <p:nvPr/>
        </p:nvPicPr>
        <p:blipFill>
          <a:blip r:embed="rId4"/>
          <a:srcRect/>
          <a:stretch>
            <a:fillRect/>
          </a:stretch>
        </p:blipFill>
        <p:spPr bwMode="auto">
          <a:xfrm>
            <a:off x="4667920" y="3857628"/>
            <a:ext cx="4476079" cy="3000372"/>
          </a:xfrm>
          <a:prstGeom prst="rect">
            <a:avLst/>
          </a:prstGeom>
          <a:noFill/>
          <a:ln w="9525">
            <a:noFill/>
            <a:miter lim="800000"/>
            <a:headEnd/>
            <a:tailEnd/>
          </a:ln>
          <a:effectLst/>
        </p:spPr>
      </p:pic>
      <p:pic>
        <p:nvPicPr>
          <p:cNvPr id="12292" name="Picture 4"/>
          <p:cNvPicPr>
            <a:picLocks noChangeAspect="1" noChangeArrowheads="1"/>
          </p:cNvPicPr>
          <p:nvPr/>
        </p:nvPicPr>
        <p:blipFill>
          <a:blip r:embed="rId5"/>
          <a:srcRect/>
          <a:stretch>
            <a:fillRect/>
          </a:stretch>
        </p:blipFill>
        <p:spPr bwMode="auto">
          <a:xfrm>
            <a:off x="4714876" y="571480"/>
            <a:ext cx="4429124" cy="3214710"/>
          </a:xfrm>
          <a:prstGeom prst="rect">
            <a:avLst/>
          </a:prstGeom>
          <a:noFill/>
          <a:ln w="9525">
            <a:noFill/>
            <a:miter lim="800000"/>
            <a:headEnd/>
            <a:tailEnd/>
          </a:ln>
          <a:effectLst/>
        </p:spPr>
      </p:pic>
    </p:spTree>
  </p:cSld>
  <p:clrMapOvr>
    <a:masterClrMapping/>
  </p:clrMapOvr>
  <p:transition spd="slow">
    <p:dissolv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57224" y="0"/>
            <a:ext cx="7643866" cy="461665"/>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lnSpc>
                <a:spcPct val="150000"/>
              </a:lnSpc>
            </a:pPr>
            <a:r>
              <a:rPr lang="es-ES" sz="1600" b="1" dirty="0" err="1" smtClean="0">
                <a:latin typeface="Arial" pitchFamily="34" charset="0"/>
                <a:cs typeface="Arial" pitchFamily="34" charset="0"/>
              </a:rPr>
              <a:t>Dia</a:t>
            </a:r>
            <a:r>
              <a:rPr lang="es-ES" sz="1600" b="1" dirty="0" smtClean="0">
                <a:latin typeface="Arial" pitchFamily="34" charset="0"/>
                <a:cs typeface="Arial" pitchFamily="34" charset="0"/>
              </a:rPr>
              <a:t> 14: </a:t>
            </a:r>
            <a:r>
              <a:rPr lang="es-ES" sz="1600" b="1" dirty="0" smtClean="0">
                <a:latin typeface="Arial" pitchFamily="34" charset="0"/>
                <a:cs typeface="Arial" pitchFamily="34" charset="0"/>
              </a:rPr>
              <a:t>ANURADHAPURA/ NEGOMBO (4H)</a:t>
            </a:r>
            <a:endParaRPr lang="es-ES" sz="1600" b="1" dirty="0">
              <a:latin typeface="Arial" pitchFamily="34" charset="0"/>
              <a:cs typeface="Arial" pitchFamily="34" charset="0"/>
            </a:endParaRPr>
          </a:p>
        </p:txBody>
      </p:sp>
      <p:sp>
        <p:nvSpPr>
          <p:cNvPr id="3" name="2 CuadroTexto"/>
          <p:cNvSpPr txBox="1"/>
          <p:nvPr/>
        </p:nvSpPr>
        <p:spPr>
          <a:xfrm>
            <a:off x="0" y="5473005"/>
            <a:ext cx="9144000"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ES_tradnl" sz="1400" dirty="0" smtClean="0">
                <a:latin typeface="Arial" pitchFamily="34" charset="0"/>
                <a:cs typeface="Arial" pitchFamily="34" charset="0"/>
              </a:rPr>
              <a:t>Desayuno y salida hacia </a:t>
            </a:r>
            <a:r>
              <a:rPr lang="es-ES_tradnl" sz="1400" b="1" dirty="0" err="1" smtClean="0">
                <a:latin typeface="Arial" pitchFamily="34" charset="0"/>
                <a:cs typeface="Arial" pitchFamily="34" charset="0"/>
              </a:rPr>
              <a:t>Anuradhapura</a:t>
            </a:r>
            <a:r>
              <a:rPr lang="es-ES_tradnl" sz="1400" dirty="0" smtClean="0">
                <a:latin typeface="Arial" pitchFamily="34" charset="0"/>
                <a:cs typeface="Arial" pitchFamily="34" charset="0"/>
              </a:rPr>
              <a:t> para hacer la visita a </a:t>
            </a:r>
            <a:r>
              <a:rPr lang="es-ES" sz="1400" dirty="0" smtClean="0">
                <a:latin typeface="Arial" pitchFamily="34" charset="0"/>
                <a:cs typeface="Arial" pitchFamily="34" charset="0"/>
              </a:rPr>
              <a:t>una de las antiguas capitales de Sri Lanka famosa por la buena conservación de sus ruinas de la civilización </a:t>
            </a:r>
            <a:r>
              <a:rPr lang="es-ES" sz="1400" dirty="0" err="1" smtClean="0">
                <a:latin typeface="Arial" pitchFamily="34" charset="0"/>
                <a:cs typeface="Arial" pitchFamily="34" charset="0"/>
              </a:rPr>
              <a:t>Lankan</a:t>
            </a:r>
            <a:r>
              <a:rPr lang="es-ES" sz="1400" dirty="0" smtClean="0">
                <a:latin typeface="Arial" pitchFamily="34" charset="0"/>
                <a:cs typeface="Arial" pitchFamily="34" charset="0"/>
              </a:rPr>
              <a:t>. Visitaremos el conjunto arqueológico. La ciudad, Patrimonio Cultural de la UNESCO, es una de las ciudades habitadas más antiguas del mundo. Fue capital de Sri Lanka desde el Siglo IV A.C. hasta el comienzo del Siglo XI de nuestra era. La ciudad viaje es considerada lugar sagrado por los Budistas y se encuentra rodeada de monasterios.</a:t>
            </a:r>
            <a:r>
              <a:rPr lang="es-ES" sz="1400" b="1" dirty="0" smtClean="0">
                <a:latin typeface="Arial" pitchFamily="34" charset="0"/>
                <a:cs typeface="Arial" pitchFamily="34" charset="0"/>
              </a:rPr>
              <a:t> </a:t>
            </a:r>
            <a:r>
              <a:rPr lang="es-ES" sz="1400" dirty="0" smtClean="0">
                <a:latin typeface="Arial" pitchFamily="34" charset="0"/>
                <a:cs typeface="Arial" pitchFamily="34" charset="0"/>
              </a:rPr>
              <a:t>A continuación salida hacia </a:t>
            </a:r>
            <a:r>
              <a:rPr lang="es-ES" sz="1400" b="1" dirty="0" err="1" smtClean="0">
                <a:latin typeface="Arial" pitchFamily="34" charset="0"/>
                <a:cs typeface="Arial" pitchFamily="34" charset="0"/>
              </a:rPr>
              <a:t>Negombo</a:t>
            </a:r>
            <a:r>
              <a:rPr lang="es-ES" sz="1400" b="1" dirty="0" smtClean="0">
                <a:latin typeface="Arial" pitchFamily="34" charset="0"/>
                <a:cs typeface="Arial" pitchFamily="34" charset="0"/>
              </a:rPr>
              <a:t>. </a:t>
            </a:r>
            <a:r>
              <a:rPr lang="es-ES" sz="1400" dirty="0" smtClean="0">
                <a:latin typeface="Arial" pitchFamily="34" charset="0"/>
                <a:cs typeface="Arial" pitchFamily="34" charset="0"/>
              </a:rPr>
              <a:t>Llegada al hotel y </a:t>
            </a:r>
            <a:r>
              <a:rPr lang="es-ES" sz="1400" dirty="0" err="1" smtClean="0">
                <a:latin typeface="Arial" pitchFamily="34" charset="0"/>
                <a:cs typeface="Arial" pitchFamily="34" charset="0"/>
              </a:rPr>
              <a:t>check</a:t>
            </a:r>
            <a:r>
              <a:rPr lang="es-ES" sz="1400" dirty="0" smtClean="0">
                <a:latin typeface="Arial" pitchFamily="34" charset="0"/>
                <a:cs typeface="Arial" pitchFamily="34" charset="0"/>
              </a:rPr>
              <a:t>-in.</a:t>
            </a:r>
            <a:r>
              <a:rPr lang="es-ES" sz="1400" b="1" dirty="0" smtClean="0">
                <a:latin typeface="Arial" pitchFamily="34" charset="0"/>
                <a:cs typeface="Arial" pitchFamily="34" charset="0"/>
              </a:rPr>
              <a:t> </a:t>
            </a:r>
            <a:r>
              <a:rPr lang="es-ES" sz="1400" dirty="0" smtClean="0">
                <a:latin typeface="Arial" pitchFamily="34" charset="0"/>
                <a:cs typeface="Arial" pitchFamily="34" charset="0"/>
              </a:rPr>
              <a:t>Cena y alojamiento en el </a:t>
            </a:r>
            <a:r>
              <a:rPr lang="es-ES" sz="1400" dirty="0" smtClean="0">
                <a:latin typeface="Arial" pitchFamily="34" charset="0"/>
                <a:cs typeface="Arial" pitchFamily="34" charset="0"/>
                <a:hlinkClick r:id="rId2"/>
              </a:rPr>
              <a:t>Hotel </a:t>
            </a:r>
            <a:r>
              <a:rPr lang="es-ES" sz="1400" dirty="0" err="1" smtClean="0">
                <a:latin typeface="Arial" pitchFamily="34" charset="0"/>
                <a:cs typeface="Arial" pitchFamily="34" charset="0"/>
                <a:hlinkClick r:id="rId2"/>
              </a:rPr>
              <a:t>Suriya</a:t>
            </a:r>
            <a:r>
              <a:rPr lang="es-ES" sz="1400" dirty="0" smtClean="0">
                <a:latin typeface="Arial" pitchFamily="34" charset="0"/>
                <a:cs typeface="Arial" pitchFamily="34" charset="0"/>
                <a:hlinkClick r:id="rId2"/>
              </a:rPr>
              <a:t> Resort. </a:t>
            </a:r>
            <a:r>
              <a:rPr lang="es-ES" sz="1400" dirty="0" smtClean="0">
                <a:latin typeface="Arial" pitchFamily="34" charset="0"/>
                <a:cs typeface="Arial" pitchFamily="34" charset="0"/>
              </a:rPr>
              <a:t>(</a:t>
            </a:r>
            <a:r>
              <a:rPr lang="es-ES" sz="1400" dirty="0" err="1" smtClean="0">
                <a:latin typeface="Arial" pitchFamily="34" charset="0"/>
                <a:cs typeface="Arial" pitchFamily="34" charset="0"/>
              </a:rPr>
              <a:t>Estandar</a:t>
            </a:r>
            <a:r>
              <a:rPr lang="es-ES" sz="1400" dirty="0" smtClean="0">
                <a:latin typeface="Arial" pitchFamily="34" charset="0"/>
                <a:cs typeface="Arial" pitchFamily="34" charset="0"/>
              </a:rPr>
              <a:t> </a:t>
            </a:r>
            <a:r>
              <a:rPr lang="es-ES" sz="1400" dirty="0" err="1" smtClean="0">
                <a:latin typeface="Arial" pitchFamily="34" charset="0"/>
                <a:cs typeface="Arial" pitchFamily="34" charset="0"/>
              </a:rPr>
              <a:t>Room</a:t>
            </a:r>
            <a:r>
              <a:rPr lang="es-ES" sz="1400" dirty="0" smtClean="0">
                <a:latin typeface="Arial" pitchFamily="34" charset="0"/>
                <a:cs typeface="Arial" pitchFamily="34" charset="0"/>
              </a:rPr>
              <a:t>). (D.-.C)</a:t>
            </a:r>
            <a:endParaRPr lang="es-ES" sz="1400" b="1" dirty="0" smtClean="0">
              <a:latin typeface="Arial" pitchFamily="34" charset="0"/>
              <a:cs typeface="Arial" pitchFamily="34" charset="0"/>
            </a:endParaRPr>
          </a:p>
        </p:txBody>
      </p:sp>
      <p:pic>
        <p:nvPicPr>
          <p:cNvPr id="5" name="Picture 2" descr="Resultado de imagen de NEGOMBO"/>
          <p:cNvPicPr>
            <a:picLocks noChangeAspect="1" noChangeArrowheads="1"/>
          </p:cNvPicPr>
          <p:nvPr/>
        </p:nvPicPr>
        <p:blipFill>
          <a:blip r:embed="rId3"/>
          <a:srcRect/>
          <a:stretch>
            <a:fillRect/>
          </a:stretch>
        </p:blipFill>
        <p:spPr bwMode="auto">
          <a:xfrm>
            <a:off x="0" y="1000108"/>
            <a:ext cx="9144000" cy="3810000"/>
          </a:xfrm>
          <a:prstGeom prst="rect">
            <a:avLst/>
          </a:prstGeom>
          <a:noFill/>
        </p:spPr>
      </p:pic>
    </p:spTree>
  </p:cSld>
  <p:clrMapOvr>
    <a:masterClrMapping/>
  </p:clrMapOvr>
  <p:transition spd="slow">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000232" y="0"/>
            <a:ext cx="5286412"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2800" b="1"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rPr>
              <a:t>HOTEL SURIYA RESORT 5*</a:t>
            </a:r>
            <a:endParaRPr lang="es-ES" sz="2800" b="1"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endParaRPr>
          </a:p>
        </p:txBody>
      </p:sp>
      <p:pic>
        <p:nvPicPr>
          <p:cNvPr id="7170" name="Picture 2"/>
          <p:cNvPicPr>
            <a:picLocks noChangeAspect="1" noChangeArrowheads="1"/>
          </p:cNvPicPr>
          <p:nvPr/>
        </p:nvPicPr>
        <p:blipFill>
          <a:blip r:embed="rId2"/>
          <a:srcRect/>
          <a:stretch>
            <a:fillRect/>
          </a:stretch>
        </p:blipFill>
        <p:spPr bwMode="auto">
          <a:xfrm>
            <a:off x="1" y="571480"/>
            <a:ext cx="4643438" cy="3214710"/>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0" y="3857628"/>
            <a:ext cx="4688079" cy="3000372"/>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a:srcRect/>
          <a:stretch>
            <a:fillRect/>
          </a:stretch>
        </p:blipFill>
        <p:spPr bwMode="auto">
          <a:xfrm>
            <a:off x="4643438" y="571480"/>
            <a:ext cx="4500562" cy="3214710"/>
          </a:xfrm>
          <a:prstGeom prst="rect">
            <a:avLst/>
          </a:prstGeom>
          <a:noFill/>
          <a:ln w="9525">
            <a:noFill/>
            <a:miter lim="800000"/>
            <a:headEnd/>
            <a:tailEnd/>
          </a:ln>
          <a:effectLst/>
        </p:spPr>
      </p:pic>
      <p:pic>
        <p:nvPicPr>
          <p:cNvPr id="7173" name="Picture 5"/>
          <p:cNvPicPr>
            <a:picLocks noChangeAspect="1" noChangeArrowheads="1"/>
          </p:cNvPicPr>
          <p:nvPr/>
        </p:nvPicPr>
        <p:blipFill>
          <a:blip r:embed="rId5"/>
          <a:srcRect/>
          <a:stretch>
            <a:fillRect/>
          </a:stretch>
        </p:blipFill>
        <p:spPr bwMode="auto">
          <a:xfrm>
            <a:off x="4580054" y="3857628"/>
            <a:ext cx="4563946" cy="3000372"/>
          </a:xfrm>
          <a:prstGeom prst="rect">
            <a:avLst/>
          </a:prstGeom>
          <a:noFill/>
          <a:ln w="9525">
            <a:noFill/>
            <a:miter lim="800000"/>
            <a:headEnd/>
            <a:tailEnd/>
          </a:ln>
          <a:effectLst/>
        </p:spPr>
      </p:pic>
    </p:spTree>
  </p:cSld>
  <p:clrMapOvr>
    <a:masterClrMapping/>
  </p:clrMapOvr>
  <p:transition spd="slow">
    <p:dissolv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Imagen relacionada"/>
          <p:cNvPicPr>
            <a:picLocks noChangeAspect="1" noChangeArrowheads="1"/>
          </p:cNvPicPr>
          <p:nvPr/>
        </p:nvPicPr>
        <p:blipFill>
          <a:blip r:embed="rId2"/>
          <a:srcRect/>
          <a:stretch>
            <a:fillRect/>
          </a:stretch>
        </p:blipFill>
        <p:spPr bwMode="auto">
          <a:xfrm>
            <a:off x="0" y="0"/>
            <a:ext cx="9096938" cy="6072206"/>
          </a:xfrm>
          <a:prstGeom prst="rect">
            <a:avLst/>
          </a:prstGeom>
          <a:noFill/>
        </p:spPr>
      </p:pic>
      <p:sp>
        <p:nvSpPr>
          <p:cNvPr id="2" name="1 CuadroTexto"/>
          <p:cNvSpPr txBox="1"/>
          <p:nvPr/>
        </p:nvSpPr>
        <p:spPr>
          <a:xfrm>
            <a:off x="857224" y="0"/>
            <a:ext cx="7643866" cy="461665"/>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lnSpc>
                <a:spcPct val="150000"/>
              </a:lnSpc>
            </a:pPr>
            <a:r>
              <a:rPr lang="es-ES" sz="1600" b="1" dirty="0" err="1" smtClean="0">
                <a:latin typeface="Arial" pitchFamily="34" charset="0"/>
                <a:cs typeface="Arial" pitchFamily="34" charset="0"/>
              </a:rPr>
              <a:t>Dia</a:t>
            </a:r>
            <a:r>
              <a:rPr lang="es-ES" sz="1600" b="1" dirty="0" smtClean="0">
                <a:latin typeface="Arial" pitchFamily="34" charset="0"/>
                <a:cs typeface="Arial" pitchFamily="34" charset="0"/>
              </a:rPr>
              <a:t> 15: </a:t>
            </a:r>
            <a:r>
              <a:rPr lang="es-ES" sz="1600" b="1" dirty="0" smtClean="0">
                <a:latin typeface="Arial" pitchFamily="34" charset="0"/>
                <a:cs typeface="Arial" pitchFamily="34" charset="0"/>
              </a:rPr>
              <a:t>COLOMBO/ DUBAI/ MADRID</a:t>
            </a:r>
            <a:endParaRPr lang="es-ES" sz="1600" b="1" dirty="0">
              <a:latin typeface="Arial" pitchFamily="34" charset="0"/>
              <a:cs typeface="Arial" pitchFamily="34" charset="0"/>
            </a:endParaRPr>
          </a:p>
        </p:txBody>
      </p:sp>
      <p:sp>
        <p:nvSpPr>
          <p:cNvPr id="3" name="2 CuadroTexto"/>
          <p:cNvSpPr txBox="1"/>
          <p:nvPr/>
        </p:nvSpPr>
        <p:spPr>
          <a:xfrm>
            <a:off x="0" y="6119336"/>
            <a:ext cx="9144000"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ES" sz="1400" b="1" dirty="0" smtClean="0">
                <a:latin typeface="Arial" pitchFamily="34" charset="0"/>
                <a:cs typeface="Arial" pitchFamily="34" charset="0"/>
              </a:rPr>
              <a:t>Desayuno</a:t>
            </a:r>
            <a:r>
              <a:rPr lang="es-ES" sz="1400" dirty="0" smtClean="0">
                <a:latin typeface="Arial" pitchFamily="34" charset="0"/>
                <a:cs typeface="Arial" pitchFamily="34" charset="0"/>
              </a:rPr>
              <a:t> en el hotel. Traslado al aeropuerto para el vuelo con destino Madrid, vía Doha. Llegada al mismo día por la noche. (D.-.-) </a:t>
            </a:r>
          </a:p>
          <a:p>
            <a:r>
              <a:rPr lang="es-ES" sz="1400" dirty="0" smtClean="0">
                <a:latin typeface="Arial" pitchFamily="34" charset="0"/>
                <a:cs typeface="Arial" pitchFamily="34" charset="0"/>
              </a:rPr>
              <a:t> *</a:t>
            </a:r>
            <a:r>
              <a:rPr lang="es-ES" sz="1400" i="1" dirty="0" smtClean="0">
                <a:latin typeface="Arial" pitchFamily="34" charset="0"/>
                <a:cs typeface="Arial" pitchFamily="34" charset="0"/>
              </a:rPr>
              <a:t>Las habitaciones deben quedar vacantes a las 12:00pm. </a:t>
            </a:r>
            <a:endParaRPr lang="es-ES" sz="1400" dirty="0" smtClean="0">
              <a:latin typeface="Arial" pitchFamily="34" charset="0"/>
              <a:cs typeface="Arial" pitchFamily="34" charset="0"/>
            </a:endParaRPr>
          </a:p>
        </p:txBody>
      </p:sp>
    </p:spTree>
  </p:cSld>
  <p:clrMapOvr>
    <a:masterClrMapping/>
  </p:clrMapOvr>
  <p:transition spd="slow">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571604" y="0"/>
            <a:ext cx="6215106"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2800" b="1"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rPr>
              <a:t>HERITAGE GALLE FORT 4*</a:t>
            </a:r>
            <a:endParaRPr lang="es-ES" sz="2800" b="1"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endParaRPr>
          </a:p>
        </p:txBody>
      </p:sp>
      <p:pic>
        <p:nvPicPr>
          <p:cNvPr id="1026" name="Picture 2"/>
          <p:cNvPicPr>
            <a:picLocks noChangeAspect="1" noChangeArrowheads="1"/>
          </p:cNvPicPr>
          <p:nvPr/>
        </p:nvPicPr>
        <p:blipFill>
          <a:blip r:embed="rId2"/>
          <a:srcRect/>
          <a:stretch>
            <a:fillRect/>
          </a:stretch>
        </p:blipFill>
        <p:spPr bwMode="auto">
          <a:xfrm>
            <a:off x="0" y="571480"/>
            <a:ext cx="4786314" cy="3108637"/>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0" y="3714752"/>
            <a:ext cx="4805345" cy="3143248"/>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4818794" y="3714752"/>
            <a:ext cx="4325205" cy="3143248"/>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4786314" y="571480"/>
            <a:ext cx="4357686" cy="3143271"/>
          </a:xfrm>
          <a:prstGeom prst="rect">
            <a:avLst/>
          </a:prstGeom>
          <a:noFill/>
          <a:ln w="9525">
            <a:noFill/>
            <a:miter lim="800000"/>
            <a:headEnd/>
            <a:tailEnd/>
          </a:ln>
          <a:effectLst/>
        </p:spPr>
      </p:pic>
    </p:spTree>
  </p:cSld>
  <p:clrMapOvr>
    <a:masterClrMapping/>
  </p:clrMapOvr>
  <p:transition spd="slow">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HP\Desktop\photo-1547818832-470a7998a99a.jpg"/>
          <p:cNvPicPr>
            <a:picLocks noChangeAspect="1" noChangeArrowheads="1"/>
          </p:cNvPicPr>
          <p:nvPr/>
        </p:nvPicPr>
        <p:blipFill>
          <a:blip r:embed="rId2"/>
          <a:srcRect/>
          <a:stretch>
            <a:fillRect/>
          </a:stretch>
        </p:blipFill>
        <p:spPr bwMode="auto">
          <a:xfrm>
            <a:off x="0" y="0"/>
            <a:ext cx="9144000" cy="4857760"/>
          </a:xfrm>
          <a:prstGeom prst="rect">
            <a:avLst/>
          </a:prstGeom>
          <a:noFill/>
        </p:spPr>
      </p:pic>
      <p:sp>
        <p:nvSpPr>
          <p:cNvPr id="5" name="4 CuadroTexto"/>
          <p:cNvSpPr txBox="1"/>
          <p:nvPr/>
        </p:nvSpPr>
        <p:spPr>
          <a:xfrm>
            <a:off x="0" y="4611231"/>
            <a:ext cx="9144000"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ES" sz="1400" dirty="0" smtClean="0">
                <a:latin typeface="Arial" pitchFamily="34" charset="0"/>
                <a:cs typeface="Arial" pitchFamily="34" charset="0"/>
              </a:rPr>
              <a:t>Desayuno en el hotel y visita de la ciudad de </a:t>
            </a:r>
            <a:r>
              <a:rPr lang="es-ES" sz="1400" b="1" dirty="0" smtClean="0">
                <a:latin typeface="Arial" pitchFamily="34" charset="0"/>
                <a:cs typeface="Arial" pitchFamily="34" charset="0"/>
              </a:rPr>
              <a:t>Galle. </a:t>
            </a:r>
            <a:r>
              <a:rPr lang="es-ES" sz="1400" dirty="0" smtClean="0">
                <a:latin typeface="Arial" pitchFamily="34" charset="0"/>
                <a:cs typeface="Arial" pitchFamily="34" charset="0"/>
              </a:rPr>
              <a:t>Visitaremos </a:t>
            </a:r>
            <a:r>
              <a:rPr lang="es-ES_tradnl" sz="1400" dirty="0" smtClean="0">
                <a:latin typeface="Arial" pitchFamily="34" charset="0"/>
                <a:cs typeface="Arial" pitchFamily="34" charset="0"/>
              </a:rPr>
              <a:t>la ciudad fortaleza construida por los holandeses en el siglo XVII, patrimonio universal de UNESCO. Un paseo por la zona amurallada desde Point Utrecht hasta </a:t>
            </a:r>
            <a:r>
              <a:rPr lang="es-ES_tradnl" sz="1400" dirty="0" err="1" smtClean="0">
                <a:latin typeface="Arial" pitchFamily="34" charset="0"/>
                <a:cs typeface="Arial" pitchFamily="34" charset="0"/>
              </a:rPr>
              <a:t>Flag</a:t>
            </a:r>
            <a:r>
              <a:rPr lang="es-ES_tradnl" sz="1400" dirty="0" smtClean="0">
                <a:latin typeface="Arial" pitchFamily="34" charset="0"/>
                <a:cs typeface="Arial" pitchFamily="34" charset="0"/>
              </a:rPr>
              <a:t> Rock nos dará una idea del antiguo puerto conocido como “</a:t>
            </a:r>
            <a:r>
              <a:rPr lang="es-ES_tradnl" sz="1400" dirty="0" err="1" smtClean="0">
                <a:latin typeface="Arial" pitchFamily="34" charset="0"/>
                <a:cs typeface="Arial" pitchFamily="34" charset="0"/>
              </a:rPr>
              <a:t>Tar</a:t>
            </a:r>
            <a:r>
              <a:rPr lang="es-ES_tradnl" sz="1400" dirty="0" smtClean="0">
                <a:latin typeface="Arial" pitchFamily="34" charset="0"/>
                <a:cs typeface="Arial" pitchFamily="34" charset="0"/>
              </a:rPr>
              <a:t> </a:t>
            </a:r>
            <a:r>
              <a:rPr lang="es-ES_tradnl" sz="1400" dirty="0" err="1" smtClean="0">
                <a:latin typeface="Arial" pitchFamily="34" charset="0"/>
                <a:cs typeface="Arial" pitchFamily="34" charset="0"/>
              </a:rPr>
              <a:t>Shis”en</a:t>
            </a:r>
            <a:r>
              <a:rPr lang="es-ES_tradnl" sz="1400" dirty="0" smtClean="0">
                <a:latin typeface="Arial" pitchFamily="34" charset="0"/>
                <a:cs typeface="Arial" pitchFamily="34" charset="0"/>
              </a:rPr>
              <a:t> la </a:t>
            </a:r>
            <a:r>
              <a:rPr lang="es-ES_tradnl" sz="1400" dirty="0" err="1" smtClean="0">
                <a:latin typeface="Arial" pitchFamily="34" charset="0"/>
                <a:cs typeface="Arial" pitchFamily="34" charset="0"/>
              </a:rPr>
              <a:t>bibilia</a:t>
            </a:r>
            <a:r>
              <a:rPr lang="es-ES_tradnl" sz="1400" dirty="0" smtClean="0">
                <a:latin typeface="Arial" pitchFamily="34" charset="0"/>
                <a:cs typeface="Arial" pitchFamily="34" charset="0"/>
              </a:rPr>
              <a:t>. De camino a la iglesia holandesa del S. XVII pasaremos por el barrio de la Corte y su particular entrada al fuerte. Salida hacia </a:t>
            </a:r>
            <a:r>
              <a:rPr lang="es-ES_tradnl" sz="1400" b="1" dirty="0" err="1" smtClean="0">
                <a:latin typeface="Arial" pitchFamily="34" charset="0"/>
                <a:cs typeface="Arial" pitchFamily="34" charset="0"/>
              </a:rPr>
              <a:t>Yala</a:t>
            </a:r>
            <a:r>
              <a:rPr lang="es-ES_tradnl" sz="1400" b="1" dirty="0" smtClean="0">
                <a:latin typeface="Arial" pitchFamily="34" charset="0"/>
                <a:cs typeface="Arial" pitchFamily="34" charset="0"/>
              </a:rPr>
              <a:t>.</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Por la tarde, </a:t>
            </a:r>
            <a:r>
              <a:rPr lang="es-ES_tradnl" sz="1400" b="1" dirty="0" smtClean="0">
                <a:latin typeface="Arial" pitchFamily="34" charset="0"/>
                <a:cs typeface="Arial" pitchFamily="34" charset="0"/>
              </a:rPr>
              <a:t>Safari en el Parque Nacional de </a:t>
            </a:r>
            <a:r>
              <a:rPr lang="es-ES_tradnl" sz="1400" b="1" dirty="0" err="1" smtClean="0">
                <a:latin typeface="Arial" pitchFamily="34" charset="0"/>
                <a:cs typeface="Arial" pitchFamily="34" charset="0"/>
              </a:rPr>
              <a:t>Yala</a:t>
            </a:r>
            <a:r>
              <a:rPr lang="es-ES_tradnl" sz="1400" dirty="0" smtClean="0">
                <a:latin typeface="Arial" pitchFamily="34" charset="0"/>
                <a:cs typeface="Arial" pitchFamily="34" charset="0"/>
              </a:rPr>
              <a:t>, el más grande de Sri Lanka, donde veremos varias clases de animales y aves. El paisaje de la zona seca es precioso y la vida salvaje que habita el parque tiene un encanto especial con cigüeñas posadas sobre caravanas de elefantes. Leopardos, osos y elefantes son numerosísimos pero también habitan en el parque otras especies como cocodrilos, chacales y diversidad de aves.</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Salida hacia </a:t>
            </a:r>
            <a:r>
              <a:rPr lang="es-ES_tradnl" sz="1400" b="1" dirty="0" err="1" smtClean="0">
                <a:latin typeface="Arial" pitchFamily="34" charset="0"/>
                <a:cs typeface="Arial" pitchFamily="34" charset="0"/>
              </a:rPr>
              <a:t>Tissamaharama</a:t>
            </a:r>
            <a:r>
              <a:rPr lang="es-ES_tradnl" sz="1400" b="1" dirty="0" smtClean="0">
                <a:latin typeface="Arial" pitchFamily="34" charset="0"/>
                <a:cs typeface="Arial" pitchFamily="34" charset="0"/>
              </a:rPr>
              <a:t>. </a:t>
            </a:r>
            <a:r>
              <a:rPr lang="es-ES_tradnl" sz="1400" dirty="0" smtClean="0">
                <a:latin typeface="Arial" pitchFamily="34" charset="0"/>
                <a:cs typeface="Arial" pitchFamily="34" charset="0"/>
              </a:rPr>
              <a:t>Llegada al hotel y </a:t>
            </a:r>
            <a:r>
              <a:rPr lang="es-ES_tradnl" sz="1400" dirty="0" err="1" smtClean="0">
                <a:latin typeface="Arial" pitchFamily="34" charset="0"/>
                <a:cs typeface="Arial" pitchFamily="34" charset="0"/>
              </a:rPr>
              <a:t>check</a:t>
            </a:r>
            <a:r>
              <a:rPr lang="es-ES_tradnl" sz="1400" dirty="0" smtClean="0">
                <a:latin typeface="Arial" pitchFamily="34" charset="0"/>
                <a:cs typeface="Arial" pitchFamily="34" charset="0"/>
              </a:rPr>
              <a:t> in.</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Cena y alojamiento en el </a:t>
            </a:r>
            <a:r>
              <a:rPr lang="es-ES_tradnl" sz="1400" dirty="0" err="1" smtClean="0">
                <a:latin typeface="Arial" pitchFamily="34" charset="0"/>
                <a:cs typeface="Arial" pitchFamily="34" charset="0"/>
                <a:hlinkClick r:id="rId3"/>
              </a:rPr>
              <a:t>Jetwing</a:t>
            </a:r>
            <a:r>
              <a:rPr lang="es-ES_tradnl" sz="1400" dirty="0" smtClean="0">
                <a:latin typeface="Arial" pitchFamily="34" charset="0"/>
                <a:cs typeface="Arial" pitchFamily="34" charset="0"/>
                <a:hlinkClick r:id="rId3"/>
              </a:rPr>
              <a:t> </a:t>
            </a:r>
            <a:r>
              <a:rPr lang="es-ES_tradnl" sz="1400" dirty="0" err="1" smtClean="0">
                <a:latin typeface="Arial" pitchFamily="34" charset="0"/>
                <a:cs typeface="Arial" pitchFamily="34" charset="0"/>
                <a:hlinkClick r:id="rId3"/>
              </a:rPr>
              <a:t>Yala</a:t>
            </a:r>
            <a:r>
              <a:rPr lang="es-ES_tradnl" sz="1400" dirty="0" smtClean="0">
                <a:latin typeface="Arial" pitchFamily="34" charset="0"/>
                <a:cs typeface="Arial" pitchFamily="34" charset="0"/>
                <a:hlinkClick r:id="rId3"/>
              </a:rPr>
              <a:t> </a:t>
            </a:r>
            <a:r>
              <a:rPr lang="es-ES_tradnl" sz="1400" dirty="0" smtClean="0">
                <a:latin typeface="Arial" pitchFamily="34" charset="0"/>
                <a:cs typeface="Arial" pitchFamily="34" charset="0"/>
              </a:rPr>
              <a:t>(Superior </a:t>
            </a:r>
            <a:r>
              <a:rPr lang="es-ES_tradnl" sz="1400" dirty="0" err="1" smtClean="0">
                <a:latin typeface="Arial" pitchFamily="34" charset="0"/>
                <a:cs typeface="Arial" pitchFamily="34" charset="0"/>
              </a:rPr>
              <a:t>Room</a:t>
            </a:r>
            <a:r>
              <a:rPr lang="es-ES_tradnl" sz="1400" dirty="0" smtClean="0">
                <a:latin typeface="Arial" pitchFamily="34" charset="0"/>
                <a:cs typeface="Arial" pitchFamily="34" charset="0"/>
              </a:rPr>
              <a:t>). D.-.C)</a:t>
            </a:r>
            <a:endParaRPr lang="es-ES" sz="1400" dirty="0" smtClean="0">
              <a:latin typeface="Arial" pitchFamily="34" charset="0"/>
              <a:cs typeface="Arial" pitchFamily="34" charset="0"/>
            </a:endParaRPr>
          </a:p>
        </p:txBody>
      </p:sp>
      <p:sp>
        <p:nvSpPr>
          <p:cNvPr id="8" name="7 CuadroTexto"/>
          <p:cNvSpPr txBox="1"/>
          <p:nvPr/>
        </p:nvSpPr>
        <p:spPr>
          <a:xfrm>
            <a:off x="0" y="0"/>
            <a:ext cx="9144000"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ES" sz="1600" b="1" dirty="0" err="1" smtClean="0">
                <a:latin typeface="Arial" pitchFamily="34" charset="0"/>
                <a:cs typeface="Arial" pitchFamily="34" charset="0"/>
              </a:rPr>
              <a:t>Dia</a:t>
            </a:r>
            <a:r>
              <a:rPr lang="es-ES" sz="1600" b="1" dirty="0" smtClean="0">
                <a:latin typeface="Arial" pitchFamily="34" charset="0"/>
                <a:cs typeface="Arial" pitchFamily="34" charset="0"/>
              </a:rPr>
              <a:t> 2</a:t>
            </a:r>
            <a:r>
              <a:rPr lang="es-ES" sz="1600" b="1" dirty="0" smtClean="0">
                <a:latin typeface="Arial" pitchFamily="34" charset="0"/>
                <a:cs typeface="Arial" pitchFamily="34" charset="0"/>
              </a:rPr>
              <a:t>:GALLE</a:t>
            </a:r>
            <a:r>
              <a:rPr lang="es-ES" sz="1600" b="1" dirty="0" smtClean="0">
                <a:latin typeface="Arial" pitchFamily="34" charset="0"/>
                <a:cs typeface="Arial" pitchFamily="34" charset="0"/>
              </a:rPr>
              <a:t>/ YALA/ TISSAMARAHAMA (155 Km – 3h30)</a:t>
            </a:r>
            <a:endParaRPr lang="es-ES" sz="1600" dirty="0">
              <a:latin typeface="Arial" pitchFamily="34" charset="0"/>
              <a:cs typeface="Arial" pitchFamily="34" charset="0"/>
            </a:endParaRPr>
          </a:p>
        </p:txBody>
      </p:sp>
    </p:spTree>
  </p:cSld>
  <p:clrMapOvr>
    <a:masterClrMapping/>
  </p:clrMapOvr>
  <p:transition spd="slow">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500166" y="0"/>
            <a:ext cx="6215106"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2800" b="1"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rPr>
              <a:t>JETWING YALA 5*</a:t>
            </a:r>
            <a:endParaRPr lang="es-ES" sz="2800" b="1"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endParaRPr>
          </a:p>
        </p:txBody>
      </p:sp>
      <p:pic>
        <p:nvPicPr>
          <p:cNvPr id="1026" name="Picture 2"/>
          <p:cNvPicPr>
            <a:picLocks noChangeAspect="1" noChangeArrowheads="1"/>
          </p:cNvPicPr>
          <p:nvPr/>
        </p:nvPicPr>
        <p:blipFill>
          <a:blip r:embed="rId2"/>
          <a:srcRect/>
          <a:stretch>
            <a:fillRect/>
          </a:stretch>
        </p:blipFill>
        <p:spPr bwMode="auto">
          <a:xfrm>
            <a:off x="0" y="571480"/>
            <a:ext cx="4643438" cy="3143272"/>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0" y="3714752"/>
            <a:ext cx="4643438" cy="3143248"/>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4643438" y="3714752"/>
            <a:ext cx="4500562" cy="3143248"/>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4643438" y="571481"/>
            <a:ext cx="4500562" cy="3143272"/>
          </a:xfrm>
          <a:prstGeom prst="rect">
            <a:avLst/>
          </a:prstGeom>
          <a:noFill/>
          <a:ln w="9525">
            <a:noFill/>
            <a:miter lim="800000"/>
            <a:headEnd/>
            <a:tailEnd/>
          </a:ln>
          <a:effectLst/>
        </p:spPr>
      </p:pic>
    </p:spTree>
  </p:cSld>
  <p:clrMapOvr>
    <a:masterClrMapping/>
  </p:clrMapOvr>
  <p:transition spd="slow">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P\Downloads\little-adams-peak-3607623_640 (1).jpg"/>
          <p:cNvPicPr>
            <a:picLocks noChangeAspect="1" noChangeArrowheads="1"/>
          </p:cNvPicPr>
          <p:nvPr/>
        </p:nvPicPr>
        <p:blipFill>
          <a:blip r:embed="rId2"/>
          <a:srcRect/>
          <a:stretch>
            <a:fillRect/>
          </a:stretch>
        </p:blipFill>
        <p:spPr bwMode="auto">
          <a:xfrm>
            <a:off x="-1" y="0"/>
            <a:ext cx="9144001" cy="4857760"/>
          </a:xfrm>
          <a:prstGeom prst="rect">
            <a:avLst/>
          </a:prstGeom>
          <a:noFill/>
        </p:spPr>
      </p:pic>
      <p:sp>
        <p:nvSpPr>
          <p:cNvPr id="2" name="1 CuadroTexto"/>
          <p:cNvSpPr txBox="1"/>
          <p:nvPr/>
        </p:nvSpPr>
        <p:spPr>
          <a:xfrm>
            <a:off x="0" y="0"/>
            <a:ext cx="9144000"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ES" sz="1600" b="1" dirty="0" err="1" smtClean="0">
                <a:latin typeface="Arial" pitchFamily="34" charset="0"/>
                <a:cs typeface="Arial" pitchFamily="34" charset="0"/>
              </a:rPr>
              <a:t>Dia</a:t>
            </a:r>
            <a:r>
              <a:rPr lang="es-ES" sz="1600" b="1" dirty="0" smtClean="0">
                <a:latin typeface="Arial" pitchFamily="34" charset="0"/>
                <a:cs typeface="Arial" pitchFamily="34" charset="0"/>
              </a:rPr>
              <a:t> 3– </a:t>
            </a:r>
            <a:r>
              <a:rPr lang="es-ES" sz="1600" b="1" dirty="0" smtClean="0">
                <a:latin typeface="Arial" pitchFamily="34" charset="0"/>
                <a:cs typeface="Arial" pitchFamily="34" charset="0"/>
              </a:rPr>
              <a:t>TISSAMARAHAMA/ HAPUTALE (2H30) </a:t>
            </a:r>
            <a:endParaRPr lang="es-ES" sz="1600" b="1" dirty="0">
              <a:latin typeface="Arial" pitchFamily="34" charset="0"/>
              <a:cs typeface="Arial" pitchFamily="34" charset="0"/>
            </a:endParaRPr>
          </a:p>
        </p:txBody>
      </p:sp>
      <p:sp>
        <p:nvSpPr>
          <p:cNvPr id="4" name="3 CuadroTexto"/>
          <p:cNvSpPr txBox="1"/>
          <p:nvPr/>
        </p:nvSpPr>
        <p:spPr>
          <a:xfrm>
            <a:off x="0" y="4826675"/>
            <a:ext cx="9144000"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ES" sz="1400" dirty="0" smtClean="0">
                <a:latin typeface="Arial" pitchFamily="34" charset="0"/>
                <a:cs typeface="Arial" pitchFamily="34" charset="0"/>
              </a:rPr>
              <a:t>Desayuno en el hotel y salida hacia </a:t>
            </a:r>
            <a:r>
              <a:rPr lang="es-ES" sz="1400" b="1" dirty="0" smtClean="0">
                <a:latin typeface="Arial" pitchFamily="34" charset="0"/>
                <a:cs typeface="Arial" pitchFamily="34" charset="0"/>
              </a:rPr>
              <a:t>Ella o </a:t>
            </a:r>
            <a:r>
              <a:rPr lang="es-ES" sz="1400" b="1" dirty="0" err="1" smtClean="0">
                <a:latin typeface="Arial" pitchFamily="34" charset="0"/>
                <a:cs typeface="Arial" pitchFamily="34" charset="0"/>
              </a:rPr>
              <a:t>Haputale</a:t>
            </a:r>
            <a:r>
              <a:rPr lang="es-ES" sz="1400" b="1" dirty="0" smtClean="0">
                <a:latin typeface="Arial" pitchFamily="34" charset="0"/>
                <a:cs typeface="Arial" pitchFamily="34" charset="0"/>
              </a:rPr>
              <a:t>. </a:t>
            </a:r>
            <a:r>
              <a:rPr lang="es-ES" sz="1400" dirty="0" smtClean="0">
                <a:latin typeface="Arial" pitchFamily="34" charset="0"/>
                <a:cs typeface="Arial" pitchFamily="34" charset="0"/>
              </a:rPr>
              <a:t>Visita de </a:t>
            </a:r>
            <a:r>
              <a:rPr lang="es-ES" sz="1400" b="1" dirty="0" smtClean="0">
                <a:latin typeface="Arial" pitchFamily="34" charset="0"/>
                <a:cs typeface="Arial" pitchFamily="34" charset="0"/>
              </a:rPr>
              <a:t>Little </a:t>
            </a:r>
            <a:r>
              <a:rPr lang="es-ES" sz="1400" b="1" dirty="0" err="1" smtClean="0">
                <a:latin typeface="Arial" pitchFamily="34" charset="0"/>
                <a:cs typeface="Arial" pitchFamily="34" charset="0"/>
              </a:rPr>
              <a:t>Adam´s</a:t>
            </a:r>
            <a:r>
              <a:rPr lang="es-ES" sz="1400" b="1" dirty="0" smtClean="0">
                <a:latin typeface="Arial" pitchFamily="34" charset="0"/>
                <a:cs typeface="Arial" pitchFamily="34" charset="0"/>
              </a:rPr>
              <a:t> </a:t>
            </a:r>
            <a:r>
              <a:rPr lang="es-ES" sz="1400" b="1" dirty="0" err="1" smtClean="0">
                <a:latin typeface="Arial" pitchFamily="34" charset="0"/>
                <a:cs typeface="Arial" pitchFamily="34" charset="0"/>
              </a:rPr>
              <a:t>Peak</a:t>
            </a:r>
            <a:r>
              <a:rPr lang="es-ES" sz="1400" dirty="0" smtClean="0">
                <a:latin typeface="Arial" pitchFamily="34" charset="0"/>
                <a:cs typeface="Arial" pitchFamily="34" charset="0"/>
              </a:rPr>
              <a:t> que debe su nombre a la semejanza (en versión pequeña) que tiene con la montaña sagrada de Sri Lanka, llamada Adams </a:t>
            </a:r>
            <a:r>
              <a:rPr lang="es-ES" sz="1400" dirty="0" err="1" smtClean="0">
                <a:latin typeface="Arial" pitchFamily="34" charset="0"/>
                <a:cs typeface="Arial" pitchFamily="34" charset="0"/>
              </a:rPr>
              <a:t>Peak</a:t>
            </a:r>
            <a:r>
              <a:rPr lang="es-ES" sz="1400" dirty="0" smtClean="0">
                <a:latin typeface="Arial" pitchFamily="34" charset="0"/>
                <a:cs typeface="Arial" pitchFamily="34" charset="0"/>
              </a:rPr>
              <a:t> (Sri Pada – donde las huellas de Buda se conservan). Little </a:t>
            </a:r>
            <a:r>
              <a:rPr lang="es-ES" sz="1400" dirty="0" err="1" smtClean="0">
                <a:latin typeface="Arial" pitchFamily="34" charset="0"/>
                <a:cs typeface="Arial" pitchFamily="34" charset="0"/>
              </a:rPr>
              <a:t>Adam´s</a:t>
            </a:r>
            <a:r>
              <a:rPr lang="es-ES" sz="1400" dirty="0" smtClean="0">
                <a:latin typeface="Arial" pitchFamily="34" charset="0"/>
                <a:cs typeface="Arial" pitchFamily="34" charset="0"/>
              </a:rPr>
              <a:t> </a:t>
            </a:r>
            <a:r>
              <a:rPr lang="es-ES" sz="1400" dirty="0" err="1" smtClean="0">
                <a:latin typeface="Arial" pitchFamily="34" charset="0"/>
                <a:cs typeface="Arial" pitchFamily="34" charset="0"/>
              </a:rPr>
              <a:t>Peak</a:t>
            </a:r>
            <a:r>
              <a:rPr lang="es-ES" sz="1400" dirty="0" smtClean="0">
                <a:latin typeface="Arial" pitchFamily="34" charset="0"/>
                <a:cs typeface="Arial" pitchFamily="34" charset="0"/>
              </a:rPr>
              <a:t>, con 1141 metros de altura, atrae a muchos viajeros que llegan a Sri Lanka. De una forma muy gradual y sin gran dificultad se puede alcanzar la cima de Little </a:t>
            </a:r>
            <a:r>
              <a:rPr lang="es-ES" sz="1400" dirty="0" err="1" smtClean="0">
                <a:latin typeface="Arial" pitchFamily="34" charset="0"/>
                <a:cs typeface="Arial" pitchFamily="34" charset="0"/>
              </a:rPr>
              <a:t>Adam´s</a:t>
            </a:r>
            <a:r>
              <a:rPr lang="es-ES" sz="1400" dirty="0" smtClean="0">
                <a:latin typeface="Arial" pitchFamily="34" charset="0"/>
                <a:cs typeface="Arial" pitchFamily="34" charset="0"/>
              </a:rPr>
              <a:t> </a:t>
            </a:r>
            <a:r>
              <a:rPr lang="es-ES" sz="1400" dirty="0" err="1" smtClean="0">
                <a:latin typeface="Arial" pitchFamily="34" charset="0"/>
                <a:cs typeface="Arial" pitchFamily="34" charset="0"/>
              </a:rPr>
              <a:t>Peak</a:t>
            </a:r>
            <a:r>
              <a:rPr lang="es-ES" sz="1400" dirty="0" smtClean="0">
                <a:latin typeface="Arial" pitchFamily="34" charset="0"/>
                <a:cs typeface="Arial" pitchFamily="34" charset="0"/>
              </a:rPr>
              <a:t> y disfrutar de una vista panorámica que realmente vale la pena. Caminaremos a través de exuberantes plantaciones de té verde, cascadas y campos de arroz a la vez que disfrutamos de un paisaje espectacular. Es recomendable hacer esta excursión por la mañana cuando están apareciendo las primeras nubes. Disfrutaremos de unas vistas inigualables de 360 grados. Llegada al hotel y </a:t>
            </a:r>
            <a:r>
              <a:rPr lang="es-ES" sz="1400" dirty="0" err="1" smtClean="0">
                <a:latin typeface="Arial" pitchFamily="34" charset="0"/>
                <a:cs typeface="Arial" pitchFamily="34" charset="0"/>
              </a:rPr>
              <a:t>check</a:t>
            </a:r>
            <a:r>
              <a:rPr lang="es-ES" sz="1400" dirty="0" smtClean="0">
                <a:latin typeface="Arial" pitchFamily="34" charset="0"/>
                <a:cs typeface="Arial" pitchFamily="34" charset="0"/>
              </a:rPr>
              <a:t>-in. Cena y alojamiento en el </a:t>
            </a:r>
            <a:r>
              <a:rPr lang="es-ES" sz="1400" dirty="0" smtClean="0">
                <a:latin typeface="Arial" pitchFamily="34" charset="0"/>
                <a:cs typeface="Arial" pitchFamily="34" charset="0"/>
                <a:hlinkClick r:id="rId3"/>
              </a:rPr>
              <a:t>Hotel </a:t>
            </a:r>
            <a:r>
              <a:rPr lang="es-ES" sz="1400" dirty="0" err="1" smtClean="0">
                <a:latin typeface="Arial" pitchFamily="34" charset="0"/>
                <a:cs typeface="Arial" pitchFamily="34" charset="0"/>
                <a:hlinkClick r:id="rId3"/>
              </a:rPr>
              <a:t>Melheim</a:t>
            </a:r>
            <a:r>
              <a:rPr lang="es-ES" sz="1400" dirty="0" smtClean="0">
                <a:latin typeface="Arial" pitchFamily="34" charset="0"/>
                <a:cs typeface="Arial" pitchFamily="34" charset="0"/>
                <a:hlinkClick r:id="rId3"/>
              </a:rPr>
              <a:t> Resort. </a:t>
            </a:r>
            <a:r>
              <a:rPr lang="es-ES" sz="1400" dirty="0" smtClean="0">
                <a:latin typeface="Arial" pitchFamily="34" charset="0"/>
                <a:cs typeface="Arial" pitchFamily="34" charset="0"/>
              </a:rPr>
              <a:t>(</a:t>
            </a:r>
            <a:r>
              <a:rPr lang="es-ES" sz="1400" dirty="0" err="1" smtClean="0">
                <a:latin typeface="Arial" pitchFamily="34" charset="0"/>
                <a:cs typeface="Arial" pitchFamily="34" charset="0"/>
              </a:rPr>
              <a:t>Hab</a:t>
            </a:r>
            <a:r>
              <a:rPr lang="es-ES" sz="1400" dirty="0" smtClean="0">
                <a:latin typeface="Arial" pitchFamily="34" charset="0"/>
                <a:cs typeface="Arial" pitchFamily="34" charset="0"/>
              </a:rPr>
              <a:t> </a:t>
            </a:r>
            <a:r>
              <a:rPr lang="es-ES" sz="1400" dirty="0" err="1" smtClean="0">
                <a:latin typeface="Arial" pitchFamily="34" charset="0"/>
                <a:cs typeface="Arial" pitchFamily="34" charset="0"/>
              </a:rPr>
              <a:t>Estandar</a:t>
            </a:r>
            <a:r>
              <a:rPr lang="es-ES" sz="1400" dirty="0" smtClean="0">
                <a:latin typeface="Arial" pitchFamily="34" charset="0"/>
                <a:cs typeface="Arial" pitchFamily="34" charset="0"/>
              </a:rPr>
              <a:t>). </a:t>
            </a:r>
            <a:r>
              <a:rPr lang="es-ES_tradnl" sz="1400" dirty="0" smtClean="0">
                <a:latin typeface="Arial" pitchFamily="34" charset="0"/>
                <a:cs typeface="Arial" pitchFamily="34" charset="0"/>
              </a:rPr>
              <a:t>(D.-.C)</a:t>
            </a:r>
            <a:endParaRPr lang="es-ES" sz="1400" dirty="0" smtClean="0">
              <a:latin typeface="Arial" pitchFamily="34" charset="0"/>
              <a:cs typeface="Arial" pitchFamily="34" charset="0"/>
            </a:endParaRPr>
          </a:p>
        </p:txBody>
      </p:sp>
    </p:spTree>
  </p:cSld>
  <p:clrMapOvr>
    <a:masterClrMapping/>
  </p:clrMapOvr>
  <p:transition spd="slow">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143108" y="0"/>
            <a:ext cx="5286412"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2800" b="1"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rPr>
              <a:t>MELHEIM RESORT 3*</a:t>
            </a:r>
            <a:endParaRPr lang="es-ES" sz="2800" b="1"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endParaRPr>
          </a:p>
        </p:txBody>
      </p:sp>
      <p:pic>
        <p:nvPicPr>
          <p:cNvPr id="2050" name="Picture 2"/>
          <p:cNvPicPr>
            <a:picLocks noChangeAspect="1" noChangeArrowheads="1"/>
          </p:cNvPicPr>
          <p:nvPr/>
        </p:nvPicPr>
        <p:blipFill>
          <a:blip r:embed="rId2"/>
          <a:srcRect/>
          <a:stretch>
            <a:fillRect/>
          </a:stretch>
        </p:blipFill>
        <p:spPr bwMode="auto">
          <a:xfrm>
            <a:off x="1" y="571481"/>
            <a:ext cx="4857752" cy="3017576"/>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0" y="3643314"/>
            <a:ext cx="4857752" cy="3214686"/>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4880924" y="3571876"/>
            <a:ext cx="4263075" cy="3286124"/>
          </a:xfrm>
          <a:prstGeom prst="rect">
            <a:avLst/>
          </a:prstGeom>
          <a:noFill/>
          <a:ln w="9525">
            <a:noFill/>
            <a:miter lim="800000"/>
            <a:headEnd/>
            <a:tailEnd/>
          </a:ln>
          <a:effectLst/>
        </p:spPr>
      </p:pic>
      <p:pic>
        <p:nvPicPr>
          <p:cNvPr id="2053" name="Picture 5"/>
          <p:cNvPicPr>
            <a:picLocks noChangeAspect="1" noChangeArrowheads="1"/>
          </p:cNvPicPr>
          <p:nvPr/>
        </p:nvPicPr>
        <p:blipFill>
          <a:blip r:embed="rId5"/>
          <a:srcRect/>
          <a:stretch>
            <a:fillRect/>
          </a:stretch>
        </p:blipFill>
        <p:spPr bwMode="auto">
          <a:xfrm>
            <a:off x="4857752" y="571480"/>
            <a:ext cx="4286248" cy="3000395"/>
          </a:xfrm>
          <a:prstGeom prst="rect">
            <a:avLst/>
          </a:prstGeom>
          <a:noFill/>
          <a:ln w="9525">
            <a:noFill/>
            <a:miter lim="800000"/>
            <a:headEnd/>
            <a:tailEnd/>
          </a:ln>
          <a:effectLst/>
        </p:spPr>
      </p:pic>
    </p:spTree>
  </p:cSld>
  <p:clrMapOvr>
    <a:masterClrMapping/>
  </p:clrMapOvr>
  <p:transition spd="slow">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HP\Downloads\srilanka-2792097_640 (1).jpg"/>
          <p:cNvPicPr>
            <a:picLocks noChangeAspect="1" noChangeArrowheads="1"/>
          </p:cNvPicPr>
          <p:nvPr/>
        </p:nvPicPr>
        <p:blipFill>
          <a:blip r:embed="rId2"/>
          <a:srcRect/>
          <a:stretch>
            <a:fillRect/>
          </a:stretch>
        </p:blipFill>
        <p:spPr bwMode="auto">
          <a:xfrm>
            <a:off x="0" y="-1"/>
            <a:ext cx="9144000" cy="4607727"/>
          </a:xfrm>
          <a:prstGeom prst="rect">
            <a:avLst/>
          </a:prstGeom>
          <a:noFill/>
        </p:spPr>
      </p:pic>
      <p:sp>
        <p:nvSpPr>
          <p:cNvPr id="2" name="1 CuadroTexto"/>
          <p:cNvSpPr txBox="1"/>
          <p:nvPr/>
        </p:nvSpPr>
        <p:spPr>
          <a:xfrm>
            <a:off x="785786" y="0"/>
            <a:ext cx="7572428"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s-ES" sz="1600" b="1" dirty="0" err="1" smtClean="0">
                <a:latin typeface="Arial" pitchFamily="34" charset="0"/>
                <a:cs typeface="Arial" pitchFamily="34" charset="0"/>
              </a:rPr>
              <a:t>Dia</a:t>
            </a:r>
            <a:r>
              <a:rPr lang="es-ES" sz="1600" b="1" dirty="0" smtClean="0">
                <a:latin typeface="Arial" pitchFamily="34" charset="0"/>
                <a:cs typeface="Arial" pitchFamily="34" charset="0"/>
              </a:rPr>
              <a:t> 4–HAPUTALE</a:t>
            </a:r>
            <a:r>
              <a:rPr lang="es-ES" sz="1600" b="1" dirty="0" smtClean="0">
                <a:latin typeface="Arial" pitchFamily="34" charset="0"/>
                <a:cs typeface="Arial" pitchFamily="34" charset="0"/>
              </a:rPr>
              <a:t>/ NUWARA ELIYA (1H30)</a:t>
            </a:r>
            <a:endParaRPr lang="es-ES" sz="1600" b="1" dirty="0">
              <a:latin typeface="Arial" pitchFamily="34" charset="0"/>
              <a:cs typeface="Arial" pitchFamily="34" charset="0"/>
            </a:endParaRPr>
          </a:p>
        </p:txBody>
      </p:sp>
      <p:sp>
        <p:nvSpPr>
          <p:cNvPr id="3" name="2 CuadroTexto"/>
          <p:cNvSpPr txBox="1"/>
          <p:nvPr/>
        </p:nvSpPr>
        <p:spPr>
          <a:xfrm>
            <a:off x="0" y="4929198"/>
            <a:ext cx="9144000" cy="160043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ES_tradnl" sz="1400" dirty="0" smtClean="0">
                <a:latin typeface="Arial" pitchFamily="34" charset="0"/>
                <a:cs typeface="Arial" pitchFamily="34" charset="0"/>
              </a:rPr>
              <a:t> </a:t>
            </a:r>
            <a:r>
              <a:rPr lang="es-ES" sz="1400" dirty="0" smtClean="0">
                <a:latin typeface="Arial" pitchFamily="34" charset="0"/>
                <a:cs typeface="Arial" pitchFamily="34" charset="0"/>
              </a:rPr>
              <a:t>Desayuno en el hotel. </a:t>
            </a:r>
            <a:r>
              <a:rPr lang="es-ES" sz="1400" b="1" dirty="0" smtClean="0">
                <a:latin typeface="Arial" pitchFamily="34" charset="0"/>
                <a:cs typeface="Arial" pitchFamily="34" charset="0"/>
              </a:rPr>
              <a:t>Salida hacia </a:t>
            </a:r>
            <a:r>
              <a:rPr lang="es-ES" sz="1400" b="1" dirty="0" err="1" smtClean="0">
                <a:latin typeface="Arial" pitchFamily="34" charset="0"/>
                <a:cs typeface="Arial" pitchFamily="34" charset="0"/>
              </a:rPr>
              <a:t>Nuwara</a:t>
            </a:r>
            <a:r>
              <a:rPr lang="es-ES" sz="1400" b="1" dirty="0" smtClean="0">
                <a:latin typeface="Arial" pitchFamily="34" charset="0"/>
                <a:cs typeface="Arial" pitchFamily="34" charset="0"/>
              </a:rPr>
              <a:t> </a:t>
            </a:r>
            <a:r>
              <a:rPr lang="es-ES" sz="1400" b="1" dirty="0" err="1" smtClean="0">
                <a:latin typeface="Arial" pitchFamily="34" charset="0"/>
                <a:cs typeface="Arial" pitchFamily="34" charset="0"/>
              </a:rPr>
              <a:t>Eliya</a:t>
            </a:r>
            <a:r>
              <a:rPr lang="es-ES" sz="1400" b="1" dirty="0" smtClean="0">
                <a:latin typeface="Arial" pitchFamily="34" charset="0"/>
                <a:cs typeface="Arial" pitchFamily="34" charset="0"/>
              </a:rPr>
              <a:t> en tren. </a:t>
            </a:r>
            <a:r>
              <a:rPr lang="es-ES" sz="1400" dirty="0" smtClean="0">
                <a:latin typeface="Arial" pitchFamily="34" charset="0"/>
                <a:cs typeface="Arial" pitchFamily="34" charset="0"/>
              </a:rPr>
              <a:t>Llegada a </a:t>
            </a:r>
            <a:r>
              <a:rPr lang="es-ES" sz="1400" b="1" dirty="0" err="1" smtClean="0">
                <a:latin typeface="Arial" pitchFamily="34" charset="0"/>
                <a:cs typeface="Arial" pitchFamily="34" charset="0"/>
              </a:rPr>
              <a:t>Nuwara</a:t>
            </a:r>
            <a:r>
              <a:rPr lang="es-ES" sz="1400" b="1" dirty="0" smtClean="0">
                <a:latin typeface="Arial" pitchFamily="34" charset="0"/>
                <a:cs typeface="Arial" pitchFamily="34" charset="0"/>
              </a:rPr>
              <a:t> </a:t>
            </a:r>
            <a:r>
              <a:rPr lang="es-ES" sz="1400" b="1" dirty="0" err="1" smtClean="0">
                <a:latin typeface="Arial" pitchFamily="34" charset="0"/>
                <a:cs typeface="Arial" pitchFamily="34" charset="0"/>
              </a:rPr>
              <a:t>Eliya</a:t>
            </a:r>
            <a:r>
              <a:rPr lang="es-ES" sz="1400" dirty="0" smtClean="0">
                <a:latin typeface="Arial" pitchFamily="34" charset="0"/>
                <a:cs typeface="Arial" pitchFamily="34" charset="0"/>
              </a:rPr>
              <a:t> y visita de la ciudad, también conocida </a:t>
            </a:r>
            <a:r>
              <a:rPr lang="es-ES_tradnl" sz="1400" dirty="0" smtClean="0">
                <a:latin typeface="Arial" pitchFamily="34" charset="0"/>
                <a:cs typeface="Arial" pitchFamily="34" charset="0"/>
              </a:rPr>
              <a:t>como la “pequeña Inglaterra”, lugar donde residieron los británicos cultivadores de té. Esta es la ciudad mas alta de la isla con unos 2000 metros sobre el nivel del mar. El monte más alto de Sri Lanka “</a:t>
            </a:r>
            <a:r>
              <a:rPr lang="es-ES_tradnl" sz="1400" dirty="0" err="1" smtClean="0">
                <a:latin typeface="Arial" pitchFamily="34" charset="0"/>
                <a:cs typeface="Arial" pitchFamily="34" charset="0"/>
              </a:rPr>
              <a:t>Pidurutalagala</a:t>
            </a:r>
            <a:r>
              <a:rPr lang="es-ES_tradnl" sz="1400" dirty="0" smtClean="0">
                <a:latin typeface="Arial" pitchFamily="34" charset="0"/>
                <a:cs typeface="Arial" pitchFamily="34" charset="0"/>
              </a:rPr>
              <a:t>”, que mide 2560 metros y es visible desde la ciudad, es un destino muy popular por su clima agradable con temperaturas frescas a lo largo del año. En esta ciudad se puede ver cómo se destila el famoso “Té de </a:t>
            </a:r>
            <a:r>
              <a:rPr lang="es-ES_tradnl" sz="1400" dirty="0" err="1" smtClean="0">
                <a:latin typeface="Arial" pitchFamily="34" charset="0"/>
                <a:cs typeface="Arial" pitchFamily="34" charset="0"/>
              </a:rPr>
              <a:t>Ceylon</a:t>
            </a:r>
            <a:r>
              <a:rPr lang="es-ES_tradnl" sz="1400" dirty="0" smtClean="0">
                <a:latin typeface="Arial" pitchFamily="34" charset="0"/>
                <a:cs typeface="Arial" pitchFamily="34" charset="0"/>
              </a:rPr>
              <a:t>”.</a:t>
            </a:r>
            <a:r>
              <a:rPr lang="es-ES" sz="1400" b="1" dirty="0" smtClean="0">
                <a:latin typeface="Arial" pitchFamily="34" charset="0"/>
                <a:cs typeface="Arial" pitchFamily="34" charset="0"/>
              </a:rPr>
              <a:t> </a:t>
            </a:r>
            <a:r>
              <a:rPr lang="es-ES_tradnl" sz="1400" dirty="0" smtClean="0">
                <a:latin typeface="Arial" pitchFamily="34" charset="0"/>
                <a:cs typeface="Arial" pitchFamily="34" charset="0"/>
              </a:rPr>
              <a:t>Llegada al hotel y </a:t>
            </a:r>
            <a:r>
              <a:rPr lang="es-ES_tradnl" sz="1400" dirty="0" err="1" smtClean="0">
                <a:latin typeface="Arial" pitchFamily="34" charset="0"/>
                <a:cs typeface="Arial" pitchFamily="34" charset="0"/>
              </a:rPr>
              <a:t>check</a:t>
            </a:r>
            <a:r>
              <a:rPr lang="es-ES_tradnl" sz="1400" dirty="0" smtClean="0">
                <a:latin typeface="Arial" pitchFamily="34" charset="0"/>
                <a:cs typeface="Arial" pitchFamily="34" charset="0"/>
              </a:rPr>
              <a:t>-in. Cena y alojamiento en el </a:t>
            </a:r>
            <a:r>
              <a:rPr lang="es-ES_tradnl" sz="1400" dirty="0" smtClean="0">
                <a:latin typeface="Arial" pitchFamily="34" charset="0"/>
                <a:cs typeface="Arial" pitchFamily="34" charset="0"/>
                <a:hlinkClick r:id="rId3"/>
              </a:rPr>
              <a:t>Hotel </a:t>
            </a:r>
            <a:r>
              <a:rPr lang="es-ES_tradnl" sz="1400" dirty="0" err="1" smtClean="0">
                <a:latin typeface="Arial" pitchFamily="34" charset="0"/>
                <a:cs typeface="Arial" pitchFamily="34" charset="0"/>
                <a:hlinkClick r:id="rId3"/>
              </a:rPr>
              <a:t>Jetwing</a:t>
            </a:r>
            <a:r>
              <a:rPr lang="es-ES_tradnl" sz="1400" dirty="0" smtClean="0">
                <a:latin typeface="Arial" pitchFamily="34" charset="0"/>
                <a:cs typeface="Arial" pitchFamily="34" charset="0"/>
                <a:hlinkClick r:id="rId3"/>
              </a:rPr>
              <a:t> </a:t>
            </a:r>
            <a:r>
              <a:rPr lang="es-ES_tradnl" sz="1400" dirty="0" err="1" smtClean="0">
                <a:latin typeface="Arial" pitchFamily="34" charset="0"/>
                <a:cs typeface="Arial" pitchFamily="34" charset="0"/>
                <a:hlinkClick r:id="rId3"/>
              </a:rPr>
              <a:t>St</a:t>
            </a:r>
            <a:r>
              <a:rPr lang="es-ES_tradnl" sz="1400" dirty="0" smtClean="0">
                <a:latin typeface="Arial" pitchFamily="34" charset="0"/>
                <a:cs typeface="Arial" pitchFamily="34" charset="0"/>
                <a:hlinkClick r:id="rId3"/>
              </a:rPr>
              <a:t> </a:t>
            </a:r>
            <a:r>
              <a:rPr lang="es-ES_tradnl" sz="1400" dirty="0" err="1" smtClean="0">
                <a:latin typeface="Arial" pitchFamily="34" charset="0"/>
                <a:cs typeface="Arial" pitchFamily="34" charset="0"/>
                <a:hlinkClick r:id="rId3"/>
              </a:rPr>
              <a:t>Andrews</a:t>
            </a:r>
            <a:r>
              <a:rPr lang="es-ES_tradnl" sz="1400" dirty="0" smtClean="0">
                <a:latin typeface="Arial" pitchFamily="34" charset="0"/>
                <a:cs typeface="Arial" pitchFamily="34" charset="0"/>
                <a:hlinkClick r:id="rId3"/>
              </a:rPr>
              <a:t> </a:t>
            </a:r>
            <a:r>
              <a:rPr lang="es-ES_tradnl" sz="1400" dirty="0" smtClean="0">
                <a:latin typeface="Arial" pitchFamily="34" charset="0"/>
                <a:cs typeface="Arial" pitchFamily="34" charset="0"/>
              </a:rPr>
              <a:t>(Superior </a:t>
            </a:r>
            <a:r>
              <a:rPr lang="es-ES_tradnl" sz="1400" dirty="0" err="1" smtClean="0">
                <a:latin typeface="Arial" pitchFamily="34" charset="0"/>
                <a:cs typeface="Arial" pitchFamily="34" charset="0"/>
              </a:rPr>
              <a:t>Room</a:t>
            </a:r>
            <a:r>
              <a:rPr lang="es-ES_tradnl" sz="1400" dirty="0" smtClean="0">
                <a:latin typeface="Arial" pitchFamily="34" charset="0"/>
                <a:cs typeface="Arial" pitchFamily="34" charset="0"/>
              </a:rPr>
              <a:t>) (D.-.C)</a:t>
            </a:r>
            <a:endParaRPr lang="es-ES" sz="1400" dirty="0" smtClean="0">
              <a:latin typeface="Arial" pitchFamily="34" charset="0"/>
              <a:cs typeface="Arial" pitchFamily="34" charset="0"/>
            </a:endParaRPr>
          </a:p>
        </p:txBody>
      </p:sp>
    </p:spTree>
  </p:cSld>
  <p:clrMapOvr>
    <a:masterClrMapping/>
  </p:clrMapOvr>
  <p:transition spd="slow">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143108" y="0"/>
            <a:ext cx="5286412"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2800" b="1" dirty="0" smtClean="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rPr>
              <a:t>JETWING ST ANDREWS 5*</a:t>
            </a:r>
            <a:endParaRPr lang="es-ES" sz="2800" b="1" dirty="0">
              <a:ln w="12700">
                <a:solidFill>
                  <a:schemeClr val="tx2">
                    <a:satMod val="155000"/>
                  </a:schemeClr>
                </a:solidFill>
                <a:prstDash val="solid"/>
              </a:ln>
              <a:solidFill>
                <a:srgbClr val="00B0F0"/>
              </a:solidFill>
              <a:effectLst>
                <a:outerShdw blurRad="41275" dist="20320" dir="1800000" algn="tl" rotWithShape="0">
                  <a:srgbClr val="000000">
                    <a:alpha val="40000"/>
                  </a:srgbClr>
                </a:outerShdw>
              </a:effectLst>
              <a:latin typeface="Arial" pitchFamily="34" charset="0"/>
              <a:cs typeface="Arial" pitchFamily="34" charset="0"/>
            </a:endParaRPr>
          </a:p>
        </p:txBody>
      </p:sp>
      <p:pic>
        <p:nvPicPr>
          <p:cNvPr id="3074" name="Picture 2"/>
          <p:cNvPicPr>
            <a:picLocks noChangeAspect="1" noChangeArrowheads="1"/>
          </p:cNvPicPr>
          <p:nvPr/>
        </p:nvPicPr>
        <p:blipFill>
          <a:blip r:embed="rId2"/>
          <a:srcRect/>
          <a:stretch>
            <a:fillRect/>
          </a:stretch>
        </p:blipFill>
        <p:spPr bwMode="auto">
          <a:xfrm>
            <a:off x="0" y="571480"/>
            <a:ext cx="9144000" cy="3286148"/>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1" y="3929066"/>
            <a:ext cx="4857752" cy="2928934"/>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4861750" y="3929066"/>
            <a:ext cx="4282250" cy="2928934"/>
          </a:xfrm>
          <a:prstGeom prst="rect">
            <a:avLst/>
          </a:prstGeom>
          <a:noFill/>
          <a:ln w="9525">
            <a:noFill/>
            <a:miter lim="800000"/>
            <a:headEnd/>
            <a:tailEnd/>
          </a:ln>
          <a:effectLst/>
        </p:spPr>
      </p:pic>
    </p:spTree>
  </p:cSld>
  <p:clrMapOvr>
    <a:masterClrMapping/>
  </p:clrMapOvr>
  <p:transition spd="slow">
    <p:dissolve/>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1587</TotalTime>
  <Words>2098</Words>
  <Application>Microsoft Office PowerPoint</Application>
  <PresentationFormat>Presentación en pantalla (4:3)</PresentationFormat>
  <Paragraphs>38</Paragraphs>
  <Slides>23</Slides>
  <Notes>0</Notes>
  <HiddenSlides>0</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Toshiba</dc:creator>
  <cp:lastModifiedBy>HP</cp:lastModifiedBy>
  <cp:revision>1019</cp:revision>
  <dcterms:created xsi:type="dcterms:W3CDTF">2018-01-26T11:11:23Z</dcterms:created>
  <dcterms:modified xsi:type="dcterms:W3CDTF">2019-08-22T11:39:33Z</dcterms:modified>
</cp:coreProperties>
</file>